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compatMode="1" strictFirstAndLastChars="0" saveSubsetFonts="1" autoCompressPictures="0">
  <p:sldMasterIdLst>
    <p:sldMasterId id="2147483648" r:id="rId1"/>
    <p:sldMasterId id="2147483649" r:id="rId2"/>
    <p:sldMasterId id="2147483650" r:id="rId3"/>
  </p:sldMasterIdLst>
  <p:notesMasterIdLst>
    <p:notesMasterId r:id="rId14"/>
  </p:notesMasterIdLst>
  <p:sldIdLst>
    <p:sldId id="257" r:id="rId4"/>
    <p:sldId id="258" r:id="rId5"/>
    <p:sldId id="259" r:id="rId6"/>
    <p:sldId id="260" r:id="rId7"/>
    <p:sldId id="261" r:id="rId8"/>
    <p:sldId id="262" r:id="rId9"/>
    <p:sldId id="263" r:id="rId10"/>
    <p:sldId id="265" r:id="rId11"/>
    <p:sldId id="269" r:id="rId12"/>
    <p:sldId id="272" r:id="rId13"/>
  </p:sldIdLst>
  <p:sldSz cx="13004800" cy="9753600"/>
  <p:notesSz cx="6858000" cy="9144000"/>
  <p:defaultTextStyle>
    <a:defPPr>
      <a:defRPr lang="en-US"/>
    </a:defPPr>
    <a:lvl1pPr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1pPr>
    <a:lvl2pPr marL="228600" indent="2286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2pPr>
    <a:lvl3pPr marL="457200" indent="4572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3pPr>
    <a:lvl4pPr marL="685800" indent="6858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4pPr>
    <a:lvl5pPr marL="914400" indent="9144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5pPr>
    <a:lvl6pPr marL="2286000" algn="l" defTabSz="914400" rtl="0" eaLnBrk="1" latinLnBrk="0" hangingPunct="1">
      <a:defRPr sz="1200" kern="1200">
        <a:solidFill>
          <a:srgbClr val="000000"/>
        </a:solidFill>
        <a:latin typeface="Helvetica" charset="0"/>
        <a:ea typeface="Helvetica" charset="0"/>
        <a:cs typeface="Helvetica" charset="0"/>
        <a:sym typeface="Helvetica" charset="0"/>
      </a:defRPr>
    </a:lvl6pPr>
    <a:lvl7pPr marL="2743200" algn="l" defTabSz="914400" rtl="0" eaLnBrk="1" latinLnBrk="0" hangingPunct="1">
      <a:defRPr sz="1200" kern="1200">
        <a:solidFill>
          <a:srgbClr val="000000"/>
        </a:solidFill>
        <a:latin typeface="Helvetica" charset="0"/>
        <a:ea typeface="Helvetica" charset="0"/>
        <a:cs typeface="Helvetica" charset="0"/>
        <a:sym typeface="Helvetica" charset="0"/>
      </a:defRPr>
    </a:lvl7pPr>
    <a:lvl8pPr marL="3200400" algn="l" defTabSz="914400" rtl="0" eaLnBrk="1" latinLnBrk="0" hangingPunct="1">
      <a:defRPr sz="1200" kern="1200">
        <a:solidFill>
          <a:srgbClr val="000000"/>
        </a:solidFill>
        <a:latin typeface="Helvetica" charset="0"/>
        <a:ea typeface="Helvetica" charset="0"/>
        <a:cs typeface="Helvetica" charset="0"/>
        <a:sym typeface="Helvetica" charset="0"/>
      </a:defRPr>
    </a:lvl8pPr>
    <a:lvl9pPr marL="3657600" algn="l" defTabSz="914400" rtl="0" eaLnBrk="1" latinLnBrk="0" hangingPunct="1">
      <a:defRPr sz="1200" kern="1200">
        <a:solidFill>
          <a:srgbClr val="000000"/>
        </a:solidFill>
        <a:latin typeface="Helvetica" charset="0"/>
        <a:ea typeface="Helvetica" charset="0"/>
        <a:cs typeface="Helvetica" charset="0"/>
        <a:sym typeface="Helvetica"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52"/>
    <p:restoredTop sz="74653"/>
  </p:normalViewPr>
  <p:slideViewPr>
    <p:cSldViewPr>
      <p:cViewPr>
        <p:scale>
          <a:sx n="55" d="100"/>
          <a:sy n="55" d="100"/>
        </p:scale>
        <p:origin x="1400" y="144"/>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notesMaster" Target="notesMasters/notesMaster1.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1" name="Rectangle 1"/>
          <p:cNvSpPr>
            <a:spLocks noGrp="1" noRot="1" noChangeAspec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sp>
      <p:sp>
        <p:nvSpPr>
          <p:cNvPr id="5122" name="Rectangle 2"/>
          <p:cNvSpPr>
            <a:spLocks noGrp="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smtClean="0">
                <a:sym typeface="Lucida Grande" charset="0"/>
              </a:rPr>
              <a:t>Click to edit Master text styles</a:t>
            </a:r>
          </a:p>
          <a:p>
            <a:pPr lvl="1"/>
            <a:r>
              <a:rPr lang="en-US" altLang="en-US" noProof="0" smtClean="0">
                <a:sym typeface="Lucida Grande" charset="0"/>
              </a:rPr>
              <a:t>Second level</a:t>
            </a:r>
          </a:p>
          <a:p>
            <a:pPr lvl="2"/>
            <a:r>
              <a:rPr lang="en-US" altLang="en-US" noProof="0" smtClean="0">
                <a:sym typeface="Lucida Grande" charset="0"/>
              </a:rPr>
              <a:t>Third level</a:t>
            </a:r>
          </a:p>
          <a:p>
            <a:pPr lvl="3"/>
            <a:r>
              <a:rPr lang="en-US" altLang="en-US" noProof="0" smtClean="0">
                <a:sym typeface="Lucida Grande" charset="0"/>
              </a:rPr>
              <a:t>Fourth level</a:t>
            </a:r>
          </a:p>
          <a:p>
            <a:pPr lvl="4"/>
            <a:r>
              <a:rPr lang="en-US" altLang="en-US" noProof="0" smtClean="0">
                <a:sym typeface="Lucida Grande" charset="0"/>
              </a:rPr>
              <a:t>Fifth level</a:t>
            </a:r>
          </a:p>
        </p:txBody>
      </p:sp>
    </p:spTree>
    <p:extLst>
      <p:ext uri="{BB962C8B-B14F-4D97-AF65-F5344CB8AC3E}">
        <p14:creationId xmlns:p14="http://schemas.microsoft.com/office/powerpoint/2010/main" val="1813819341"/>
      </p:ext>
    </p:extLst>
  </p:cSld>
  <p:clrMap bg1="lt1" tx1="dk1" bg2="lt2" tx2="dk2" accent1="accent1" accent2="accent2" accent3="accent3" accent4="accent4" accent5="accent5" accent6="accent6" hlink="hlink" folHlink="folHlink"/>
  <p:notesStyle>
    <a:lvl1pPr algn="l" defTabSz="584200" rtl="0" eaLnBrk="0" fontAlgn="base" hangingPunct="0">
      <a:spcBef>
        <a:spcPct val="0"/>
      </a:spcBef>
      <a:spcAft>
        <a:spcPct val="0"/>
      </a:spcAft>
      <a:defRPr kern="1200">
        <a:solidFill>
          <a:srgbClr val="000000"/>
        </a:solidFill>
        <a:latin typeface="Lucida Grande" charset="0"/>
        <a:ea typeface="Lucida Grande" charset="0"/>
        <a:cs typeface="Lucida Grande" charset="0"/>
        <a:sym typeface="Lucida Grande" charset="0"/>
      </a:defRPr>
    </a:lvl1pPr>
    <a:lvl2pPr marL="228600" algn="l" defTabSz="584200" rtl="0" eaLnBrk="0" fontAlgn="base" hangingPunct="0">
      <a:spcBef>
        <a:spcPct val="0"/>
      </a:spcBef>
      <a:spcAft>
        <a:spcPct val="0"/>
      </a:spcAft>
      <a:defRPr kern="1200">
        <a:solidFill>
          <a:srgbClr val="000000"/>
        </a:solidFill>
        <a:latin typeface="Lucida Grande" charset="0"/>
        <a:ea typeface="Lucida Grande" charset="0"/>
        <a:cs typeface="Lucida Grande" charset="0"/>
        <a:sym typeface="Lucida Grande" charset="0"/>
      </a:defRPr>
    </a:lvl2pPr>
    <a:lvl3pPr marL="457200" algn="l" defTabSz="584200" rtl="0" eaLnBrk="0" fontAlgn="base" hangingPunct="0">
      <a:spcBef>
        <a:spcPct val="0"/>
      </a:spcBef>
      <a:spcAft>
        <a:spcPct val="0"/>
      </a:spcAft>
      <a:defRPr kern="1200">
        <a:solidFill>
          <a:srgbClr val="000000"/>
        </a:solidFill>
        <a:latin typeface="Lucida Grande" charset="0"/>
        <a:ea typeface="Lucida Grande" charset="0"/>
        <a:cs typeface="Lucida Grande" charset="0"/>
        <a:sym typeface="Lucida Grande" charset="0"/>
      </a:defRPr>
    </a:lvl3pPr>
    <a:lvl4pPr marL="685800" algn="l" defTabSz="584200" rtl="0" eaLnBrk="0" fontAlgn="base" hangingPunct="0">
      <a:spcBef>
        <a:spcPct val="0"/>
      </a:spcBef>
      <a:spcAft>
        <a:spcPct val="0"/>
      </a:spcAft>
      <a:defRPr kern="1200">
        <a:solidFill>
          <a:srgbClr val="000000"/>
        </a:solidFill>
        <a:latin typeface="Lucida Grande" charset="0"/>
        <a:ea typeface="Lucida Grande" charset="0"/>
        <a:cs typeface="Lucida Grande" charset="0"/>
        <a:sym typeface="Lucida Grande" charset="0"/>
      </a:defRPr>
    </a:lvl4pPr>
    <a:lvl5pPr marL="914400" algn="l" defTabSz="584200" rtl="0" eaLnBrk="0" fontAlgn="base" hangingPunct="0">
      <a:spcBef>
        <a:spcPct val="0"/>
      </a:spcBef>
      <a:spcAft>
        <a:spcPct val="0"/>
      </a:spcAft>
      <a:defRPr kern="1200">
        <a:solidFill>
          <a:srgbClr val="000000"/>
        </a:solidFill>
        <a:latin typeface="Lucida Grande" charset="0"/>
        <a:ea typeface="Lucida Grande" charset="0"/>
        <a:cs typeface="Lucida Grande" charset="0"/>
        <a:sym typeface="Lucida Grande"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Rot="1" noChangeAspect="1" noChangeArrowheads="1"/>
          </p:cNvSpPr>
          <p:nvPr>
            <p:ph type="sldImg"/>
          </p:nvPr>
        </p:nvSpPr>
        <p:spPr/>
      </p:sp>
      <p:sp>
        <p:nvSpPr>
          <p:cNvPr id="9218" name="Rectangle 2"/>
          <p:cNvSpPr>
            <a:spLocks noGrp="1" noChangeArrowheads="1"/>
          </p:cNvSpPr>
          <p:nvPr>
            <p:ph type="body" idx="1"/>
          </p:nvPr>
        </p:nvSpPr>
        <p:spPr/>
        <p:txBody>
          <a:bodyPr/>
          <a:lstStyle/>
          <a:p>
            <a:pPr defTabSz="457200" eaLnBrk="1"/>
            <a:r>
              <a:rPr lang="en-US" altLang="en-US" sz="1600">
                <a:latin typeface="Calibri" charset="0"/>
                <a:ea typeface="Calibri" charset="0"/>
                <a:cs typeface="Calibri" charset="0"/>
                <a:sym typeface="Calibri" charset="0"/>
              </a:rPr>
              <a:t>Learning target for the first session is to be able to answer the question:</a:t>
            </a:r>
          </a:p>
          <a:p>
            <a:pPr defTabSz="457200" eaLnBrk="1">
              <a:buFontTx/>
              <a:buChar char="•"/>
            </a:pPr>
            <a:r>
              <a:rPr lang="en-US" altLang="en-US" sz="1600">
                <a:latin typeface="Calibri" charset="0"/>
                <a:ea typeface="Calibri" charset="0"/>
                <a:cs typeface="Calibri" charset="0"/>
                <a:sym typeface="Calibri" charset="0"/>
              </a:rPr>
              <a:t>What strategies can be shared throughout our school to improve student achievement in line with the new standards and practices?</a:t>
            </a:r>
          </a:p>
          <a:p>
            <a:pPr defTabSz="457200" eaLnBrk="1"/>
            <a:r>
              <a:rPr lang="en-US" altLang="en-US" sz="1600">
                <a:latin typeface="Calibri" charset="0"/>
                <a:ea typeface="Calibri" charset="0"/>
                <a:cs typeface="Calibri" charset="0"/>
                <a:sym typeface="Calibri" charset="0"/>
              </a:rPr>
              <a:t>Success criteria:</a:t>
            </a:r>
          </a:p>
          <a:p>
            <a:pPr defTabSz="457200" eaLnBrk="1"/>
            <a:r>
              <a:rPr lang="en-US" altLang="en-US" sz="1600">
                <a:latin typeface="Calibri" charset="0"/>
                <a:ea typeface="Calibri" charset="0"/>
                <a:cs typeface="Calibri" charset="0"/>
                <a:sym typeface="Calibri" charset="0"/>
              </a:rPr>
              <a:t>- With other teachers at my school, I can plan to implement strategies consistent with the new standards and practices that will benefit all students in all classrooms.</a:t>
            </a:r>
          </a:p>
          <a:p>
            <a:pPr defTabSz="457200" eaLnBrk="1"/>
            <a:endParaRPr lang="en-US" altLang="en-US" sz="1600">
              <a:latin typeface="Calibri" charset="0"/>
              <a:ea typeface="Calibri" charset="0"/>
              <a:cs typeface="Calibri" charset="0"/>
              <a:sym typeface="Calibri" charset="0"/>
            </a:endParaRPr>
          </a:p>
        </p:txBody>
      </p:sp>
    </p:spTree>
    <p:extLst>
      <p:ext uri="{BB962C8B-B14F-4D97-AF65-F5344CB8AC3E}">
        <p14:creationId xmlns:p14="http://schemas.microsoft.com/office/powerpoint/2010/main" val="1331295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a:defRPr/>
            </a:pPr>
            <a:r>
              <a:rPr lang="en-US" dirty="0" smtClean="0"/>
              <a:t>PLCs work individually to complete PLC planning documents to schedule PLC meetings for 2014-15.</a:t>
            </a:r>
          </a:p>
          <a:p>
            <a:pPr eaLnBrk="1">
              <a:defRPr/>
            </a:pPr>
            <a:r>
              <a:rPr lang="en-US" dirty="0" smtClean="0"/>
              <a:t>Work through PLC planning time instructions and turn in copies to project leadership before the end of the day.</a:t>
            </a:r>
          </a:p>
        </p:txBody>
      </p:sp>
    </p:spTree>
    <p:extLst>
      <p:ext uri="{BB962C8B-B14F-4D97-AF65-F5344CB8AC3E}">
        <p14:creationId xmlns:p14="http://schemas.microsoft.com/office/powerpoint/2010/main" val="1187072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Rot="1" noChangeAspect="1" noChangeArrowheads="1"/>
          </p:cNvSpPr>
          <p:nvPr>
            <p:ph type="sldImg"/>
          </p:nvPr>
        </p:nvSpPr>
        <p:spPr/>
      </p:sp>
      <p:sp>
        <p:nvSpPr>
          <p:cNvPr id="11266" name="Rectangle 2"/>
          <p:cNvSpPr>
            <a:spLocks noGrp="1" noChangeArrowheads="1"/>
          </p:cNvSpPr>
          <p:nvPr>
            <p:ph type="body" idx="1"/>
          </p:nvPr>
        </p:nvSpPr>
        <p:spPr/>
        <p:txBody>
          <a:bodyPr/>
          <a:lstStyle/>
          <a:p>
            <a:pPr marL="57150" defTabSz="647700" eaLnBrk="1">
              <a:buClr>
                <a:srgbClr val="FAA757"/>
              </a:buClr>
              <a:buFont typeface="Calibri" charset="0"/>
              <a:buNone/>
            </a:pPr>
            <a:r>
              <a:rPr lang="en-US" altLang="en-US" sz="1200">
                <a:latin typeface="Calibri" charset="0"/>
                <a:ea typeface="Calibri" charset="0"/>
                <a:cs typeface="Calibri" charset="0"/>
                <a:sym typeface="Calibri" charset="0"/>
              </a:rPr>
              <a:t>We introduced some ideas from research the Education Trust has done on schools where student achievement is quite high although demographics might indicate otherwise.  </a:t>
            </a:r>
          </a:p>
          <a:p>
            <a:pPr marL="57150" defTabSz="647700" eaLnBrk="1">
              <a:buClr>
                <a:srgbClr val="FAA757"/>
              </a:buClr>
              <a:buFont typeface="Calibri" charset="0"/>
              <a:buNone/>
            </a:pPr>
            <a:r>
              <a:rPr lang="en-US" altLang="en-US" sz="1200">
                <a:latin typeface="Calibri" charset="0"/>
                <a:ea typeface="Calibri" charset="0"/>
                <a:cs typeface="Calibri" charset="0"/>
                <a:sym typeface="Calibri" charset="0"/>
              </a:rPr>
              <a:t>Teachers and principals from successful schools identified 5 attributes that positively impact student achievement.  </a:t>
            </a:r>
          </a:p>
          <a:p>
            <a:pPr marL="57150" defTabSz="647700" eaLnBrk="1">
              <a:buSzPct val="125000"/>
              <a:buFontTx/>
              <a:buChar char="•"/>
            </a:pPr>
            <a:r>
              <a:rPr lang="en-US" altLang="en-US" sz="1200">
                <a:latin typeface="Calibri" charset="0"/>
                <a:ea typeface="Calibri" charset="0"/>
                <a:cs typeface="Calibri" charset="0"/>
                <a:sym typeface="Calibri" charset="0"/>
              </a:rPr>
              <a:t>Focus on what students need to learn</a:t>
            </a:r>
          </a:p>
          <a:p>
            <a:pPr marL="57150" defTabSz="647700" eaLnBrk="1">
              <a:buSzPct val="125000"/>
              <a:buFontTx/>
              <a:buChar char="•"/>
            </a:pPr>
            <a:r>
              <a:rPr lang="en-US" altLang="en-US" sz="1200">
                <a:latin typeface="Calibri" charset="0"/>
                <a:ea typeface="Calibri" charset="0"/>
                <a:cs typeface="Calibri" charset="0"/>
                <a:sym typeface="Calibri" charset="0"/>
              </a:rPr>
              <a:t>Collaborate on how to teach it</a:t>
            </a:r>
          </a:p>
          <a:p>
            <a:pPr marL="57150" defTabSz="647700" eaLnBrk="1">
              <a:buSzPct val="125000"/>
              <a:buFontTx/>
              <a:buChar char="•"/>
            </a:pPr>
            <a:r>
              <a:rPr lang="en-US" altLang="en-US" sz="1200">
                <a:latin typeface="Calibri" charset="0"/>
                <a:ea typeface="Calibri" charset="0"/>
                <a:cs typeface="Calibri" charset="0"/>
                <a:sym typeface="Calibri" charset="0"/>
              </a:rPr>
              <a:t> Assess frequently to see whether students have learned it</a:t>
            </a:r>
          </a:p>
          <a:p>
            <a:pPr marL="57150" defTabSz="647700" eaLnBrk="1">
              <a:buSzPct val="125000"/>
              <a:buFontTx/>
              <a:buChar char="•"/>
            </a:pPr>
            <a:r>
              <a:rPr lang="en-US" altLang="en-US" sz="1200">
                <a:latin typeface="Calibri" charset="0"/>
                <a:ea typeface="Calibri" charset="0"/>
                <a:cs typeface="Calibri" charset="0"/>
                <a:sym typeface="Calibri" charset="0"/>
              </a:rPr>
              <a:t>Use data to inform instruction</a:t>
            </a:r>
          </a:p>
          <a:p>
            <a:pPr marL="57150" defTabSz="647700" eaLnBrk="1">
              <a:buSzPct val="125000"/>
              <a:buFontTx/>
              <a:buChar char="•"/>
            </a:pPr>
            <a:r>
              <a:rPr lang="en-US" altLang="en-US" sz="1200">
                <a:latin typeface="Calibri" charset="0"/>
                <a:ea typeface="Calibri" charset="0"/>
                <a:cs typeface="Calibri" charset="0"/>
                <a:sym typeface="Calibri" charset="0"/>
              </a:rPr>
              <a:t>Build relationships</a:t>
            </a:r>
            <a:endParaRPr lang="en-US" altLang="en-US" sz="1200"/>
          </a:p>
          <a:p>
            <a:pPr marL="57150" defTabSz="647700" eaLnBrk="1">
              <a:buClr>
                <a:srgbClr val="FAA757"/>
              </a:buClr>
              <a:buFont typeface="Calibri" charset="0"/>
              <a:buNone/>
            </a:pPr>
            <a:r>
              <a:rPr lang="en-US" altLang="en-US" sz="1200">
                <a:latin typeface="Calibri" charset="0"/>
                <a:ea typeface="Calibri" charset="0"/>
                <a:cs typeface="Calibri" charset="0"/>
                <a:sym typeface="Calibri" charset="0"/>
              </a:rPr>
              <a:t>Individually assess the five attributes for your building and discuss with your tablemates.</a:t>
            </a:r>
          </a:p>
        </p:txBody>
      </p:sp>
    </p:spTree>
    <p:extLst>
      <p:ext uri="{BB962C8B-B14F-4D97-AF65-F5344CB8AC3E}">
        <p14:creationId xmlns:p14="http://schemas.microsoft.com/office/powerpoint/2010/main" val="443316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Rot="1" noChangeAspect="1" noChangeArrowheads="1"/>
          </p:cNvSpPr>
          <p:nvPr>
            <p:ph type="sldImg"/>
          </p:nvPr>
        </p:nvSpPr>
        <p:spPr/>
      </p:sp>
      <p:sp>
        <p:nvSpPr>
          <p:cNvPr id="13314" name="Rectangle 2"/>
          <p:cNvSpPr>
            <a:spLocks noGrp="1" noChangeArrowheads="1"/>
          </p:cNvSpPr>
          <p:nvPr>
            <p:ph type="body" idx="1"/>
          </p:nvPr>
        </p:nvSpPr>
        <p:spPr/>
        <p:txBody>
          <a:bodyPr/>
          <a:lstStyle/>
          <a:p>
            <a:pPr marL="57150" defTabSz="1295400" eaLnBrk="1"/>
            <a:r>
              <a:rPr lang="en-US" altLang="en-US" sz="1200">
                <a:latin typeface="Calibri" charset="0"/>
                <a:ea typeface="Calibri" charset="0"/>
                <a:cs typeface="Calibri" charset="0"/>
                <a:sym typeface="Calibri" charset="0"/>
              </a:rPr>
              <a:t>Part of engaging students in a different way may be very related to this idea expressed by John Hattie.</a:t>
            </a:r>
          </a:p>
          <a:p>
            <a:pPr marL="57150" defTabSz="1295400" eaLnBrk="1"/>
            <a:endParaRPr lang="en-US" altLang="en-US" sz="1200">
              <a:latin typeface="Calibri" charset="0"/>
              <a:ea typeface="Calibri" charset="0"/>
              <a:cs typeface="Calibri" charset="0"/>
              <a:sym typeface="Calibri" charset="0"/>
            </a:endParaRPr>
          </a:p>
          <a:p>
            <a:pPr marL="57150" defTabSz="1295400" eaLnBrk="1"/>
            <a:r>
              <a:rPr lang="en-US" altLang="en-US" sz="1200">
                <a:latin typeface="Calibri" charset="0"/>
                <a:ea typeface="Calibri" charset="0"/>
                <a:cs typeface="Calibri" charset="0"/>
                <a:sym typeface="Calibri" charset="0"/>
              </a:rPr>
              <a:t>The most powerful way of thinking about a teacher’s role is for teachers to see themselves as </a:t>
            </a:r>
            <a:r>
              <a:rPr lang="en-US" altLang="en-US" sz="1200" i="1">
                <a:latin typeface="Calibri" charset="0"/>
                <a:ea typeface="Calibri" charset="0"/>
                <a:cs typeface="Calibri" charset="0"/>
                <a:sym typeface="Calibri" charset="0"/>
              </a:rPr>
              <a:t>evaluators</a:t>
            </a:r>
            <a:r>
              <a:rPr lang="en-US" altLang="en-US" sz="1200">
                <a:latin typeface="Calibri" charset="0"/>
                <a:ea typeface="Calibri" charset="0"/>
                <a:cs typeface="Calibri" charset="0"/>
                <a:sym typeface="Calibri" charset="0"/>
              </a:rPr>
              <a:t> of their effects on students.  It’s about the LEARNING...While we might like to think it’s about us as teachers- it’s really about what our students are able to learn.</a:t>
            </a:r>
          </a:p>
          <a:p>
            <a:pPr marL="57150" defTabSz="1295400" eaLnBrk="1"/>
            <a:endParaRPr lang="en-US" altLang="en-US" sz="1200">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02349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Rot="1" noChangeAspect="1" noChangeArrowheads="1"/>
          </p:cNvSpPr>
          <p:nvPr>
            <p:ph type="sldImg"/>
          </p:nvPr>
        </p:nvSpPr>
        <p:spPr/>
      </p:sp>
      <p:sp>
        <p:nvSpPr>
          <p:cNvPr id="15362" name="Rectangle 2"/>
          <p:cNvSpPr>
            <a:spLocks noGrp="1" noChangeArrowheads="1"/>
          </p:cNvSpPr>
          <p:nvPr>
            <p:ph type="body" idx="1"/>
          </p:nvPr>
        </p:nvSpPr>
        <p:spPr/>
        <p:txBody>
          <a:bodyPr/>
          <a:lstStyle/>
          <a:p>
            <a:pPr eaLnBrk="1"/>
            <a:r>
              <a:rPr lang="en-US" altLang="en-US" sz="1200">
                <a:latin typeface="Calibri" charset="0"/>
                <a:ea typeface="Calibri" charset="0"/>
                <a:cs typeface="Calibri" charset="0"/>
                <a:sym typeface="Calibri" charset="0"/>
              </a:rPr>
              <a:t>This table comes from a presentation by John Hattie in which he presented information for 9 of the 150 factors that impact student achievement that he ranked based on his his analysis of 900 meta analysis.  </a:t>
            </a:r>
          </a:p>
          <a:p>
            <a:pPr eaLnBrk="1"/>
            <a:endParaRPr lang="en-US" altLang="en-US" sz="1200">
              <a:latin typeface="Calibri" charset="0"/>
              <a:ea typeface="Calibri" charset="0"/>
              <a:cs typeface="Calibri" charset="0"/>
              <a:sym typeface="Calibri" charset="0"/>
            </a:endParaRPr>
          </a:p>
          <a:p>
            <a:pPr eaLnBrk="1"/>
            <a:r>
              <a:rPr lang="en-US" altLang="en-US" sz="1200">
                <a:latin typeface="Calibri" charset="0"/>
                <a:ea typeface="Calibri" charset="0"/>
                <a:cs typeface="Calibri" charset="0"/>
                <a:sym typeface="Calibri" charset="0"/>
              </a:rPr>
              <a:t>We’re going to look at a couple of the factors in a little more depth this morning.  And I’m going to challenge you to think about the last three factors.  The three factors listed- Homework, Aims and Policies of the School, and Ability Grouping are factors with effect sizes that are pretty low.  It’s probably worthwhile considering what the research says about those factors also and as a school, considering what changes might be possible at the building level to have more positive impacts on student achievement.  That might be good fodder for a conversation at a building day prior to the school year to consider.</a:t>
            </a:r>
          </a:p>
          <a:p>
            <a:pPr eaLnBrk="1"/>
            <a:endParaRPr lang="en-US" altLang="en-US" sz="1200">
              <a:latin typeface="Calibri" charset="0"/>
              <a:ea typeface="Calibri" charset="0"/>
              <a:cs typeface="Calibri" charset="0"/>
              <a:sym typeface="Calibri" charset="0"/>
            </a:endParaRPr>
          </a:p>
          <a:p>
            <a:pPr eaLnBrk="1"/>
            <a:r>
              <a:rPr lang="en-US" altLang="en-US" sz="1200">
                <a:latin typeface="Calibri" charset="0"/>
                <a:ea typeface="Calibri" charset="0"/>
                <a:cs typeface="Calibri" charset="0"/>
                <a:sym typeface="Calibri" charset="0"/>
              </a:rPr>
              <a:t>Expectations:</a:t>
            </a:r>
          </a:p>
          <a:p>
            <a:pPr eaLnBrk="1"/>
            <a:r>
              <a:rPr lang="en-US" altLang="en-US" sz="1200">
                <a:solidFill>
                  <a:srgbClr val="282828"/>
                </a:solidFill>
                <a:latin typeface="Calibri" charset="0"/>
                <a:ea typeface="Calibri" charset="0"/>
                <a:cs typeface="Calibri" charset="0"/>
                <a:sym typeface="Calibri" charset="0"/>
              </a:rPr>
              <a:t>Student expectations = 1.44</a:t>
            </a:r>
          </a:p>
          <a:p>
            <a:pPr eaLnBrk="1"/>
            <a:r>
              <a:rPr lang="en-US" altLang="en-US" sz="1200">
                <a:solidFill>
                  <a:srgbClr val="282828"/>
                </a:solidFill>
                <a:latin typeface="Calibri" charset="0"/>
                <a:ea typeface="Calibri" charset="0"/>
                <a:cs typeface="Calibri" charset="0"/>
                <a:sym typeface="Calibri" charset="0"/>
              </a:rPr>
              <a:t>Teacher expectations = .43</a:t>
            </a:r>
          </a:p>
          <a:p>
            <a:pPr eaLnBrk="1"/>
            <a:r>
              <a:rPr lang="en-US" altLang="en-US" sz="1200">
                <a:solidFill>
                  <a:srgbClr val="282828"/>
                </a:solidFill>
                <a:latin typeface="Calibri" charset="0"/>
                <a:ea typeface="Calibri" charset="0"/>
                <a:cs typeface="Calibri" charset="0"/>
                <a:sym typeface="Calibri" charset="0"/>
              </a:rPr>
              <a:t> </a:t>
            </a:r>
          </a:p>
          <a:p>
            <a:pPr eaLnBrk="1"/>
            <a:r>
              <a:rPr lang="en-US" altLang="en-US" sz="1200">
                <a:solidFill>
                  <a:srgbClr val="282828"/>
                </a:solidFill>
                <a:latin typeface="Calibri" charset="0"/>
                <a:ea typeface="Calibri" charset="0"/>
                <a:cs typeface="Calibri" charset="0"/>
                <a:sym typeface="Calibri" charset="0"/>
              </a:rPr>
              <a:t>Student expectations:  Seems to have to do with students’ having “high, but appropriate expectations” of what they can accomplish on a given learning task, and their ability to predict their performance (p. 53)</a:t>
            </a:r>
          </a:p>
          <a:p>
            <a:pPr eaLnBrk="1"/>
            <a:r>
              <a:rPr lang="en-US" altLang="en-US" sz="1200">
                <a:solidFill>
                  <a:srgbClr val="282828"/>
                </a:solidFill>
                <a:latin typeface="Calibri" charset="0"/>
                <a:ea typeface="Calibri" charset="0"/>
                <a:cs typeface="Calibri" charset="0"/>
                <a:sym typeface="Calibri" charset="0"/>
              </a:rPr>
              <a:t>Teacher expectations:  “Expert teachers believe that all students can reach the success criteria” (p. 26)</a:t>
            </a:r>
          </a:p>
        </p:txBody>
      </p:sp>
    </p:spTree>
    <p:extLst>
      <p:ext uri="{BB962C8B-B14F-4D97-AF65-F5344CB8AC3E}">
        <p14:creationId xmlns:p14="http://schemas.microsoft.com/office/powerpoint/2010/main" val="75062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Rot="1" noChangeAspect="1" noChangeArrowheads="1"/>
          </p:cNvSpPr>
          <p:nvPr>
            <p:ph type="sldImg"/>
          </p:nvPr>
        </p:nvSpPr>
        <p:spPr/>
      </p:sp>
      <p:sp>
        <p:nvSpPr>
          <p:cNvPr id="17410" name="Rectangle 2"/>
          <p:cNvSpPr>
            <a:spLocks noGrp="1" noChangeArrowheads="1"/>
          </p:cNvSpPr>
          <p:nvPr>
            <p:ph type="body" idx="1"/>
          </p:nvPr>
        </p:nvSpPr>
        <p:spPr/>
        <p:txBody>
          <a:bodyPr/>
          <a:lstStyle/>
          <a:p>
            <a:pPr marL="57150" defTabSz="1295400" eaLnBrk="1"/>
            <a:r>
              <a:rPr lang="en-US" altLang="en-US" sz="1200">
                <a:latin typeface="Calibri" charset="0"/>
                <a:ea typeface="Calibri" charset="0"/>
                <a:cs typeface="Calibri" charset="0"/>
                <a:sym typeface="Calibri" charset="0"/>
              </a:rPr>
              <a:t>Individually read Hattie’s Feedback Research Summary.</a:t>
            </a:r>
          </a:p>
          <a:p>
            <a:pPr marL="57150" defTabSz="1295400" eaLnBrk="1"/>
            <a:r>
              <a:rPr lang="en-US" altLang="en-US" sz="1200">
                <a:latin typeface="Calibri" charset="0"/>
                <a:ea typeface="Calibri" charset="0"/>
                <a:cs typeface="Calibri" charset="0"/>
                <a:sym typeface="Calibri" charset="0"/>
              </a:rPr>
              <a:t>Individually reflect and then discuss:</a:t>
            </a:r>
          </a:p>
          <a:p>
            <a:pPr marL="57150" defTabSz="1295400" eaLnBrk="1">
              <a:buSzPct val="125000"/>
              <a:buFontTx/>
              <a:buChar char="•"/>
            </a:pPr>
            <a:r>
              <a:rPr lang="en-US" altLang="en-US" sz="1200">
                <a:latin typeface="Calibri" charset="0"/>
                <a:ea typeface="Calibri" charset="0"/>
                <a:cs typeface="Calibri" charset="0"/>
                <a:sym typeface="Calibri" charset="0"/>
              </a:rPr>
              <a:t>How can you modify your feedback practices to improve student achievement?</a:t>
            </a:r>
          </a:p>
          <a:p>
            <a:pPr marL="57150" defTabSz="1295400" eaLnBrk="1">
              <a:buSzPct val="125000"/>
              <a:buFontTx/>
              <a:buChar char="•"/>
            </a:pPr>
            <a:endParaRPr lang="en-US" altLang="en-US" sz="1200">
              <a:latin typeface="Calibri" charset="0"/>
              <a:ea typeface="Calibri" charset="0"/>
              <a:cs typeface="Calibri" charset="0"/>
              <a:sym typeface="Calibri" charset="0"/>
            </a:endParaRPr>
          </a:p>
          <a:p>
            <a:pPr marL="57150" defTabSz="1295400" eaLnBrk="1">
              <a:buSzPct val="125000"/>
              <a:buFontTx/>
              <a:buChar char="•"/>
            </a:pPr>
            <a:r>
              <a:rPr lang="en-US" altLang="en-US" sz="1200">
                <a:latin typeface="Calibri" charset="0"/>
                <a:ea typeface="Calibri" charset="0"/>
                <a:cs typeface="Calibri" charset="0"/>
                <a:sym typeface="Calibri" charset="0"/>
              </a:rPr>
              <a:t>How could we obtain more feedback from our students?</a:t>
            </a:r>
          </a:p>
          <a:p>
            <a:pPr marL="57150" defTabSz="1295400" eaLnBrk="1"/>
            <a:endParaRPr lang="en-US" altLang="en-US" sz="1200">
              <a:latin typeface="Calibri" charset="0"/>
              <a:ea typeface="Calibri" charset="0"/>
              <a:cs typeface="Calibri" charset="0"/>
              <a:sym typeface="Calibri" charset="0"/>
            </a:endParaRPr>
          </a:p>
          <a:p>
            <a:pPr marL="57150" defTabSz="1295400" eaLnBrk="1">
              <a:buSzPct val="125000"/>
              <a:buFontTx/>
              <a:buChar char="•"/>
            </a:pPr>
            <a:r>
              <a:rPr lang="en-US" altLang="en-US" sz="1200">
                <a:latin typeface="Calibri" charset="0"/>
                <a:ea typeface="Calibri" charset="0"/>
                <a:cs typeface="Calibri" charset="0"/>
                <a:sym typeface="Calibri" charset="0"/>
              </a:rPr>
              <a:t>How can we ensure we act on this feedback in order to improve student achievement?</a:t>
            </a:r>
            <a:endParaRPr lang="en-US" altLang="en-US"/>
          </a:p>
        </p:txBody>
      </p:sp>
    </p:spTree>
    <p:extLst>
      <p:ext uri="{BB962C8B-B14F-4D97-AF65-F5344CB8AC3E}">
        <p14:creationId xmlns:p14="http://schemas.microsoft.com/office/powerpoint/2010/main" val="1007881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Rot="1" noChangeAspect="1" noChangeArrowheads="1"/>
          </p:cNvSpPr>
          <p:nvPr>
            <p:ph type="sldImg"/>
          </p:nvPr>
        </p:nvSpPr>
        <p:spPr/>
      </p:sp>
      <p:sp>
        <p:nvSpPr>
          <p:cNvPr id="19458" name="Rectangle 2"/>
          <p:cNvSpPr>
            <a:spLocks noGrp="1" noChangeArrowheads="1"/>
          </p:cNvSpPr>
          <p:nvPr>
            <p:ph type="body" idx="1"/>
          </p:nvPr>
        </p:nvSpPr>
        <p:spPr/>
        <p:txBody>
          <a:bodyPr/>
          <a:lstStyle/>
          <a:p>
            <a:pPr marL="171450" defTabSz="1295400" eaLnBrk="1">
              <a:buSzPct val="125000"/>
              <a:buFontTx/>
              <a:buChar char="•"/>
            </a:pPr>
            <a:r>
              <a:rPr lang="en-US" altLang="en-US" sz="1200" u="sng">
                <a:latin typeface="Calibri" charset="0"/>
                <a:ea typeface="Calibri" charset="0"/>
                <a:cs typeface="Calibri" charset="0"/>
                <a:sym typeface="Calibri" charset="0"/>
              </a:rPr>
              <a:t>Answer independently and then discuss:</a:t>
            </a:r>
          </a:p>
          <a:p>
            <a:pPr marL="171450" algn="just" defTabSz="1295400" eaLnBrk="1"/>
            <a:r>
              <a:rPr lang="en-US" altLang="en-US" sz="1200">
                <a:latin typeface="Symbol" charset="2"/>
                <a:ea typeface="Symbol" charset="2"/>
                <a:cs typeface="Symbol" charset="2"/>
                <a:sym typeface="Symbol" charset="2"/>
              </a:rPr>
              <a:t>•</a:t>
            </a:r>
            <a:r>
              <a:rPr lang="en-US" altLang="en-US" sz="1200">
                <a:latin typeface="Calibri" charset="0"/>
                <a:ea typeface="Calibri" charset="0"/>
                <a:cs typeface="Calibri" charset="0"/>
                <a:sym typeface="Calibri" charset="0"/>
              </a:rPr>
              <a:t>What would it look like if setting goals with students was a regular part of your classroom routine?</a:t>
            </a:r>
          </a:p>
          <a:p>
            <a:pPr marL="171450" algn="just" defTabSz="1295400" eaLnBrk="1"/>
            <a:r>
              <a:rPr lang="en-US" altLang="en-US" sz="1200">
                <a:latin typeface="Symbol" charset="2"/>
                <a:ea typeface="Symbol" charset="2"/>
                <a:cs typeface="Symbol" charset="2"/>
                <a:sym typeface="Symbol" charset="2"/>
              </a:rPr>
              <a:t>•</a:t>
            </a:r>
            <a:r>
              <a:rPr lang="en-US" altLang="en-US" sz="1200">
                <a:latin typeface="Calibri" charset="0"/>
                <a:ea typeface="Calibri" charset="0"/>
                <a:cs typeface="Calibri" charset="0"/>
                <a:sym typeface="Calibri" charset="0"/>
              </a:rPr>
              <a:t>How can you as a school community encourage students to set ‘personal bests’?</a:t>
            </a:r>
          </a:p>
        </p:txBody>
      </p:sp>
    </p:spTree>
    <p:extLst>
      <p:ext uri="{BB962C8B-B14F-4D97-AF65-F5344CB8AC3E}">
        <p14:creationId xmlns:p14="http://schemas.microsoft.com/office/powerpoint/2010/main" val="110623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Rot="1" noChangeAspect="1" noChangeArrowheads="1"/>
          </p:cNvSpPr>
          <p:nvPr>
            <p:ph type="sldImg"/>
          </p:nvPr>
        </p:nvSpPr>
        <p:spPr/>
      </p:sp>
      <p:sp>
        <p:nvSpPr>
          <p:cNvPr id="21506" name="Rectangle 2"/>
          <p:cNvSpPr>
            <a:spLocks noGrp="1" noChangeArrowheads="1"/>
          </p:cNvSpPr>
          <p:nvPr>
            <p:ph type="body" idx="1"/>
          </p:nvPr>
        </p:nvSpPr>
        <p:spPr/>
        <p:txBody>
          <a:bodyPr/>
          <a:lstStyle/>
          <a:p>
            <a:pPr marL="28575" defTabSz="1295400" eaLnBrk="1"/>
            <a:r>
              <a:rPr lang="en-US" altLang="en-US" sz="1200">
                <a:latin typeface="Calibri" charset="0"/>
                <a:ea typeface="Calibri" charset="0"/>
                <a:cs typeface="Calibri" charset="0"/>
                <a:sym typeface="Calibri" charset="0"/>
              </a:rPr>
              <a:t>Individually reflect and then discuss:</a:t>
            </a:r>
          </a:p>
          <a:p>
            <a:pPr marL="28575" defTabSz="1295400" eaLnBrk="1">
              <a:buSzPct val="125000"/>
              <a:buFontTx/>
              <a:buChar char="•"/>
            </a:pPr>
            <a:r>
              <a:rPr lang="en-US" altLang="en-US" sz="1200">
                <a:latin typeface="Calibri" charset="0"/>
                <a:ea typeface="Calibri" charset="0"/>
                <a:cs typeface="Calibri" charset="0"/>
                <a:sym typeface="Calibri" charset="0"/>
              </a:rPr>
              <a:t>How can you develop relationships with students in your classes?</a:t>
            </a:r>
            <a:endParaRPr lang="en-US" altLang="en-US" sz="1200">
              <a:solidFill>
                <a:srgbClr val="282828"/>
              </a:solidFill>
              <a:latin typeface="Times Roman" charset="0"/>
              <a:ea typeface="Times Roman" charset="0"/>
              <a:cs typeface="Times Roman" charset="0"/>
              <a:sym typeface="Times Roman" charset="0"/>
            </a:endParaRPr>
          </a:p>
          <a:p>
            <a:pPr marL="28575" defTabSz="1295400" eaLnBrk="1"/>
            <a:r>
              <a:rPr lang="en-US" altLang="en-US" sz="1200">
                <a:latin typeface="Symbol" charset="2"/>
                <a:ea typeface="Symbol" charset="2"/>
                <a:cs typeface="Symbol" charset="2"/>
                <a:sym typeface="Symbol" charset="2"/>
              </a:rPr>
              <a:t>· </a:t>
            </a:r>
            <a:r>
              <a:rPr lang="en-US" altLang="en-US" sz="1200">
                <a:latin typeface="Calibri" charset="0"/>
                <a:ea typeface="Calibri" charset="0"/>
                <a:cs typeface="Calibri" charset="0"/>
                <a:sym typeface="Calibri" charset="0"/>
              </a:rPr>
              <a:t>How can principals and students develop relationships?</a:t>
            </a:r>
            <a:endParaRPr lang="en-US" altLang="en-US" sz="1200">
              <a:solidFill>
                <a:srgbClr val="282828"/>
              </a:solidFill>
              <a:latin typeface="Times Roman" charset="0"/>
              <a:ea typeface="Times Roman" charset="0"/>
              <a:cs typeface="Times Roman" charset="0"/>
              <a:sym typeface="Times Roman" charset="0"/>
            </a:endParaRPr>
          </a:p>
          <a:p>
            <a:pPr marL="28575" defTabSz="1295400" eaLnBrk="1"/>
            <a:r>
              <a:rPr lang="en-US" altLang="en-US" sz="1200">
                <a:latin typeface="Symbol" charset="2"/>
                <a:ea typeface="Symbol" charset="2"/>
                <a:cs typeface="Symbol" charset="2"/>
                <a:sym typeface="Symbol" charset="2"/>
              </a:rPr>
              <a:t>· </a:t>
            </a:r>
            <a:r>
              <a:rPr lang="en-US" altLang="en-US" sz="1200">
                <a:latin typeface="Calibri" charset="0"/>
                <a:ea typeface="Calibri" charset="0"/>
                <a:cs typeface="Calibri" charset="0"/>
                <a:sym typeface="Calibri" charset="0"/>
              </a:rPr>
              <a:t>What classroom and building strategies will help support stronger relationships?</a:t>
            </a:r>
            <a:endParaRPr lang="en-US" altLang="en-US"/>
          </a:p>
        </p:txBody>
      </p:sp>
    </p:spTree>
    <p:extLst>
      <p:ext uri="{BB962C8B-B14F-4D97-AF65-F5344CB8AC3E}">
        <p14:creationId xmlns:p14="http://schemas.microsoft.com/office/powerpoint/2010/main" val="1674515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Grp="1" noRot="1" noChangeAspect="1" noChangeArrowheads="1"/>
          </p:cNvSpPr>
          <p:nvPr>
            <p:ph type="sldImg"/>
          </p:nvPr>
        </p:nvSpPr>
        <p:spPr/>
      </p:sp>
      <p:sp>
        <p:nvSpPr>
          <p:cNvPr id="24578" name="Rectangle 2"/>
          <p:cNvSpPr>
            <a:spLocks noGrp="1" noChangeArrowheads="1"/>
          </p:cNvSpPr>
          <p:nvPr>
            <p:ph type="body" idx="1"/>
          </p:nvPr>
        </p:nvSpPr>
        <p:spPr/>
        <p:txBody>
          <a:bodyPr/>
          <a:lstStyle/>
          <a:p>
            <a:pPr marL="39688" defTabSz="927100" eaLnBrk="1"/>
            <a:r>
              <a:rPr lang="en-US" altLang="en-US" sz="1200">
                <a:latin typeface="Calibri" charset="0"/>
                <a:ea typeface="Calibri" charset="0"/>
                <a:cs typeface="Calibri" charset="0"/>
                <a:sym typeface="Calibri" charset="0"/>
              </a:rPr>
              <a:t>Read the article  </a:t>
            </a:r>
            <a:r>
              <a:rPr lang="en-US" altLang="en-US" sz="1200" i="1">
                <a:latin typeface="Calibri" charset="0"/>
                <a:ea typeface="Calibri" charset="0"/>
                <a:cs typeface="Calibri" charset="0"/>
                <a:sym typeface="Calibri" charset="0"/>
              </a:rPr>
              <a:t>Rethinking Classroom Observation </a:t>
            </a:r>
            <a:r>
              <a:rPr lang="en-US" altLang="en-US" sz="1200">
                <a:latin typeface="Calibri" charset="0"/>
                <a:ea typeface="Calibri" charset="0"/>
                <a:cs typeface="Calibri" charset="0"/>
                <a:sym typeface="Calibri" charset="0"/>
              </a:rPr>
              <a:t>with these three questions in mind:</a:t>
            </a:r>
          </a:p>
          <a:p>
            <a:pPr marL="39688" defTabSz="927100" eaLnBrk="1">
              <a:buFontTx/>
              <a:buChar char="•"/>
            </a:pPr>
            <a:r>
              <a:rPr lang="en-US" altLang="en-US" sz="1200">
                <a:latin typeface="Calibri" charset="0"/>
                <a:ea typeface="Calibri" charset="0"/>
                <a:cs typeface="Calibri" charset="0"/>
                <a:sym typeface="Calibri" charset="0"/>
              </a:rPr>
              <a:t>Think/talk about feedback that is </a:t>
            </a:r>
            <a:r>
              <a:rPr lang="en-US" altLang="en-US" sz="1200" u="sng">
                <a:latin typeface="Calibri" charset="0"/>
                <a:ea typeface="Calibri" charset="0"/>
                <a:cs typeface="Calibri" charset="0"/>
                <a:sym typeface="Calibri" charset="0"/>
              </a:rPr>
              <a:t>descriptive</a:t>
            </a:r>
            <a:r>
              <a:rPr lang="en-US" altLang="en-US" sz="1200">
                <a:latin typeface="Calibri" charset="0"/>
                <a:ea typeface="Calibri" charset="0"/>
                <a:cs typeface="Calibri" charset="0"/>
                <a:sym typeface="Calibri" charset="0"/>
              </a:rPr>
              <a:t> versus feedback that is based on </a:t>
            </a:r>
            <a:r>
              <a:rPr lang="en-US" altLang="en-US" sz="1200" u="sng">
                <a:latin typeface="Calibri" charset="0"/>
                <a:ea typeface="Calibri" charset="0"/>
                <a:cs typeface="Calibri" charset="0"/>
                <a:sym typeface="Calibri" charset="0"/>
              </a:rPr>
              <a:t>perceptions</a:t>
            </a:r>
            <a:r>
              <a:rPr lang="en-US" altLang="en-US" sz="1200">
                <a:latin typeface="Calibri" charset="0"/>
                <a:ea typeface="Calibri" charset="0"/>
                <a:cs typeface="Calibri" charset="0"/>
                <a:sym typeface="Calibri" charset="0"/>
              </a:rPr>
              <a:t> or </a:t>
            </a:r>
            <a:r>
              <a:rPr lang="en-US" altLang="en-US" sz="1200" u="sng">
                <a:latin typeface="Calibri" charset="0"/>
                <a:ea typeface="Calibri" charset="0"/>
                <a:cs typeface="Calibri" charset="0"/>
                <a:sym typeface="Calibri" charset="0"/>
              </a:rPr>
              <a:t>conclusions.</a:t>
            </a:r>
          </a:p>
          <a:p>
            <a:pPr marL="39688" defTabSz="927100" eaLnBrk="1">
              <a:buFontTx/>
              <a:buChar char="•"/>
            </a:pPr>
            <a:r>
              <a:rPr lang="en-US" altLang="en-US" sz="1200">
                <a:latin typeface="Calibri" charset="0"/>
                <a:ea typeface="Calibri" charset="0"/>
                <a:cs typeface="Calibri" charset="0"/>
                <a:sym typeface="Calibri" charset="0"/>
              </a:rPr>
              <a:t>How are teacher-driven observation protocols similar to and different from how you have been observed previously?</a:t>
            </a:r>
          </a:p>
          <a:p>
            <a:pPr marL="39688" defTabSz="927100" eaLnBrk="1">
              <a:buFontTx/>
              <a:buChar char="•"/>
            </a:pPr>
            <a:r>
              <a:rPr lang="en-US" altLang="en-US" sz="1200">
                <a:latin typeface="Calibri" charset="0"/>
                <a:ea typeface="Calibri" charset="0"/>
                <a:cs typeface="Calibri" charset="0"/>
                <a:sym typeface="Calibri" charset="0"/>
              </a:rPr>
              <a:t>What questions do you have about using the protocol as an observer and as a teacher being observed?</a:t>
            </a:r>
          </a:p>
          <a:p>
            <a:pPr marL="39688" defTabSz="927100" eaLnBrk="1">
              <a:buFontTx/>
              <a:buChar char="•"/>
            </a:pPr>
            <a:endParaRPr lang="en-US" altLang="en-US" sz="1200">
              <a:latin typeface="Calibri" charset="0"/>
              <a:ea typeface="Calibri" charset="0"/>
              <a:cs typeface="Calibri" charset="0"/>
              <a:sym typeface="Calibri" charset="0"/>
            </a:endParaRPr>
          </a:p>
          <a:p>
            <a:pPr marL="39688" defTabSz="927100" eaLnBrk="1"/>
            <a:r>
              <a:rPr lang="en-US" altLang="en-US" sz="1200">
                <a:latin typeface="Calibri" charset="0"/>
                <a:ea typeface="Calibri" charset="0"/>
                <a:cs typeface="Calibri" charset="0"/>
                <a:sym typeface="Calibri" charset="0"/>
              </a:rPr>
              <a:t>Answer questions independently as you read and then discuss with your table mates.</a:t>
            </a:r>
            <a:endParaRPr lang="en-US" altLang="en-US"/>
          </a:p>
        </p:txBody>
      </p:sp>
    </p:spTree>
    <p:extLst>
      <p:ext uri="{BB962C8B-B14F-4D97-AF65-F5344CB8AC3E}">
        <p14:creationId xmlns:p14="http://schemas.microsoft.com/office/powerpoint/2010/main" val="812276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Grp="1" noRot="1" noChangeAspect="1" noChangeArrowheads="1"/>
          </p:cNvSpPr>
          <p:nvPr>
            <p:ph type="sldImg"/>
          </p:nvPr>
        </p:nvSpPr>
        <p:spPr/>
      </p:sp>
      <p:sp>
        <p:nvSpPr>
          <p:cNvPr id="29698" name="Rectangle 2"/>
          <p:cNvSpPr>
            <a:spLocks noGrp="1" noChangeArrowheads="1"/>
          </p:cNvSpPr>
          <p:nvPr>
            <p:ph type="body" idx="1"/>
          </p:nvPr>
        </p:nvSpPr>
        <p:spPr/>
        <p:txBody>
          <a:bodyPr/>
          <a:lstStyle/>
          <a:p>
            <a:pPr defTabSz="457200" eaLnBrk="1">
              <a:defRPr/>
            </a:pPr>
            <a:r>
              <a:rPr lang="en-US" altLang="en-US" sz="1600" dirty="0" smtClean="0">
                <a:latin typeface="Calibri" charset="0"/>
                <a:ea typeface="Calibri" charset="0"/>
                <a:cs typeface="Calibri" charset="0"/>
                <a:sym typeface="Calibri" charset="0"/>
              </a:rPr>
              <a:t>Learning target for this session:</a:t>
            </a:r>
          </a:p>
          <a:p>
            <a:pPr marL="285750" indent="-285750" defTabSz="457200" eaLnBrk="1">
              <a:buFont typeface="Arial" charset="0"/>
              <a:buChar char="•"/>
              <a:defRPr/>
            </a:pPr>
            <a:r>
              <a:rPr lang="en-US" altLang="en-US" sz="1600" dirty="0" smtClean="0">
                <a:latin typeface="Calibri" charset="0"/>
                <a:ea typeface="Calibri" charset="0"/>
                <a:cs typeface="Calibri" charset="0"/>
                <a:sym typeface="Calibri" charset="0"/>
              </a:rPr>
              <a:t>How can I engage in a cycle of inquiry with my colleagues to improve my practice?</a:t>
            </a:r>
          </a:p>
          <a:p>
            <a:pPr defTabSz="457200" eaLnBrk="1">
              <a:buFont typeface="Arial" charset="0"/>
              <a:buNone/>
              <a:defRPr/>
            </a:pPr>
            <a:r>
              <a:rPr lang="en-US" altLang="en-US" sz="1600" dirty="0" smtClean="0">
                <a:latin typeface="Calibri" charset="0"/>
                <a:ea typeface="Calibri" charset="0"/>
                <a:cs typeface="Calibri" charset="0"/>
                <a:sym typeface="Calibri" charset="0"/>
              </a:rPr>
              <a:t>Success criteria:</a:t>
            </a:r>
          </a:p>
          <a:p>
            <a:pPr marL="285750" indent="-285750" defTabSz="457200" eaLnBrk="1">
              <a:buFont typeface="Arial" charset="0"/>
              <a:buChar char="•"/>
              <a:defRPr/>
            </a:pPr>
            <a:r>
              <a:rPr lang="en-US" altLang="en-US" sz="1600" dirty="0" smtClean="0">
                <a:latin typeface="Calibri" charset="0"/>
                <a:ea typeface="Calibri" charset="0"/>
                <a:cs typeface="Calibri" charset="0"/>
                <a:sym typeface="Calibri" charset="0"/>
              </a:rPr>
              <a:t>I can identify a problem of practice and, together with my PLC colleagues, plan for the collection and interpretation of evidence that will move my practice forward.</a:t>
            </a:r>
          </a:p>
        </p:txBody>
      </p:sp>
    </p:spTree>
    <p:extLst>
      <p:ext uri="{BB962C8B-B14F-4D97-AF65-F5344CB8AC3E}">
        <p14:creationId xmlns:p14="http://schemas.microsoft.com/office/powerpoint/2010/main" val="382751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fld id="{77BB2F23-B18B-7F41-81C7-0A0430E10578}"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998124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5C83C7B5-511A-AA49-B38B-B226E12A1332}"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444275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5049411C-D909-AF4C-B976-60AB7D85A0DF}"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456039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1821843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30465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523786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42492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7566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789968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676067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643967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94C90A03-5F2D-394C-AE47-946A994B4F2E}"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4794189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9991207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10904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5084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45291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18794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7623411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38200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77355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04898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04667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fld id="{A369F07A-41B3-FD40-81F5-916C310C8D96}"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0294344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0988890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627012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749544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0175"/>
            <a:ext cx="2927350" cy="96234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0175"/>
            <a:ext cx="8629650" cy="96234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360380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fld id="{E8686133-C922-964E-B8A1-66046962B02C}"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576036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fld id="{41B71C81-F729-B145-9B34-F0060450B892}"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385649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fld id="{AD68C4A0-9D5E-2243-838F-76DF8F5723EF}"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94411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fld id="{BD23D3E4-1753-DF43-8C8A-F5FBCAE041A5}"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1586522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8ABB2A14-D961-F848-A866-A241A6845F26}"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86755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547FB2B2-B7DE-5948-A373-91F2147711E7}"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10738930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p:cNvSpPr>
          <p:nvPr>
            <p:ph type="title"/>
          </p:nvPr>
        </p:nvSpPr>
        <p:spPr bwMode="auto">
          <a:xfrm>
            <a:off x="647700" y="133350"/>
            <a:ext cx="11709400" cy="2139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1026"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Helvetica" charset="0"/>
              </a:rPr>
              <a:t>Click to edit Master text styles</a:t>
            </a:r>
          </a:p>
          <a:p>
            <a:pPr lvl="1"/>
            <a:r>
              <a:rPr lang="en-US" altLang="en-US">
                <a:sym typeface="Helvetica" charset="0"/>
              </a:rPr>
              <a:t>Second level</a:t>
            </a:r>
          </a:p>
          <a:p>
            <a:pPr lvl="2"/>
            <a:r>
              <a:rPr lang="en-US" altLang="en-US">
                <a:sym typeface="Helvetica" charset="0"/>
              </a:rPr>
              <a:t>Third level</a:t>
            </a:r>
          </a:p>
          <a:p>
            <a:pPr lvl="3"/>
            <a:r>
              <a:rPr lang="en-US" altLang="en-US">
                <a:sym typeface="Helvetica" charset="0"/>
              </a:rPr>
              <a:t>Fourth level</a:t>
            </a:r>
          </a:p>
          <a:p>
            <a:pPr lvl="4"/>
            <a:r>
              <a:rPr lang="en-US" altLang="en-US">
                <a:sym typeface="Helvetica" charset="0"/>
              </a:rPr>
              <a:t>Fifth level</a:t>
            </a:r>
          </a:p>
        </p:txBody>
      </p:sp>
      <p:sp>
        <p:nvSpPr>
          <p:cNvPr id="1027" name="Rectangle 3"/>
          <p:cNvSpPr>
            <a:spLocks noGrp="1"/>
          </p:cNvSpPr>
          <p:nvPr>
            <p:ph type="sldNum" sz="quarter" idx="2"/>
          </p:nvPr>
        </p:nvSpPr>
        <p:spPr bwMode="auto">
          <a:xfrm>
            <a:off x="12049125" y="9236075"/>
            <a:ext cx="312738"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lvl1pPr algn="ctr" defTabSz="584200" eaLnBrk="1">
              <a:defRPr/>
            </a:lvl1pPr>
          </a:lstStyle>
          <a:p>
            <a:fld id="{BD7DB719-0D4D-624A-9186-CAF0A01F8112}" type="slidenum">
              <a:rPr lang="en-US" altLang="en-US"/>
              <a:pPr/>
              <a:t>‹#›</a:t>
            </a:fld>
            <a:endParaRPr lang="en-US" altLang="en-US" sz="1400">
              <a:solidFill>
                <a:srgbClr val="999999"/>
              </a:solidFill>
              <a:latin typeface="Calibri" charset="0"/>
              <a:ea typeface="Calibri" charset="0"/>
              <a:cs typeface="Calibri" charset="0"/>
              <a:sym typeface="Calibri" charset="0"/>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ctr" defTabSz="927100" rtl="0" eaLnBrk="0" fontAlgn="base" hangingPunct="0">
        <a:spcBef>
          <a:spcPct val="0"/>
        </a:spcBef>
        <a:spcAft>
          <a:spcPct val="0"/>
        </a:spcAft>
        <a:defRPr sz="5800" kern="1200">
          <a:solidFill>
            <a:srgbClr val="000000"/>
          </a:solidFill>
          <a:latin typeface="+mj-lt"/>
          <a:ea typeface="+mj-ea"/>
          <a:cs typeface="+mj-cs"/>
          <a:sym typeface="Calibri" charset="0"/>
        </a:defRPr>
      </a:lvl1pPr>
      <a:lvl2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2pPr>
      <a:lvl3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3pPr>
      <a:lvl4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4pPr>
      <a:lvl5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5pPr>
      <a:lvl6pPr marL="4572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6pPr>
      <a:lvl7pPr marL="9144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7pPr>
      <a:lvl8pPr marL="13716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8pPr>
      <a:lvl9pPr marL="18288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9pPr>
    </p:titleStyle>
    <p:bodyStyle>
      <a:lvl1pPr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1pPr>
      <a:lvl2pPr marL="2286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2pPr>
      <a:lvl3pPr marL="4572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3pPr>
      <a:lvl4pPr marL="6858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4pPr>
      <a:lvl5pPr marL="9144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2049" name="Rectangle 1"/>
          <p:cNvSpPr>
            <a:spLocks noGrp="1"/>
          </p:cNvSpPr>
          <p:nvPr>
            <p:ph type="title"/>
          </p:nvPr>
        </p:nvSpPr>
        <p:spPr bwMode="auto">
          <a:xfrm>
            <a:off x="647700" y="0"/>
            <a:ext cx="11709400" cy="2403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2050"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Helvetica" charset="0"/>
              </a:rPr>
              <a:t>Click to edit Master text styles</a:t>
            </a:r>
          </a:p>
          <a:p>
            <a:pPr lvl="1"/>
            <a:r>
              <a:rPr lang="en-US" altLang="en-US">
                <a:sym typeface="Helvetica" charset="0"/>
              </a:rPr>
              <a:t>Second level</a:t>
            </a:r>
          </a:p>
          <a:p>
            <a:pPr lvl="2"/>
            <a:r>
              <a:rPr lang="en-US" altLang="en-US">
                <a:sym typeface="Helvetica" charset="0"/>
              </a:rPr>
              <a:t>Third level</a:t>
            </a:r>
          </a:p>
          <a:p>
            <a:pPr lvl="3"/>
            <a:r>
              <a:rPr lang="en-US" altLang="en-US">
                <a:sym typeface="Helvetica" charset="0"/>
              </a:rPr>
              <a:t>Fourth level</a:t>
            </a:r>
          </a:p>
          <a:p>
            <a:pPr lvl="4"/>
            <a:r>
              <a:rPr lang="en-US" altLang="en-US">
                <a:sym typeface="Helvetica" charset="0"/>
              </a:rPr>
              <a:t>Fifth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27100" rtl="0" eaLnBrk="0" fontAlgn="base" hangingPunct="0">
        <a:spcBef>
          <a:spcPct val="0"/>
        </a:spcBef>
        <a:spcAft>
          <a:spcPct val="0"/>
        </a:spcAft>
        <a:defRPr sz="5800" kern="1200">
          <a:solidFill>
            <a:srgbClr val="000000"/>
          </a:solidFill>
          <a:latin typeface="+mj-lt"/>
          <a:ea typeface="+mj-ea"/>
          <a:cs typeface="+mj-cs"/>
          <a:sym typeface="Calibri" charset="0"/>
        </a:defRPr>
      </a:lvl1pPr>
      <a:lvl2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2pPr>
      <a:lvl3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3pPr>
      <a:lvl4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4pPr>
      <a:lvl5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5pPr>
      <a:lvl6pPr marL="4572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6pPr>
      <a:lvl7pPr marL="9144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7pPr>
      <a:lvl8pPr marL="13716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8pPr>
      <a:lvl9pPr marL="18288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9pPr>
    </p:titleStyle>
    <p:bodyStyle>
      <a:lvl1pPr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1pPr>
      <a:lvl2pPr marL="2286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2pPr>
      <a:lvl3pPr marL="4572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3pPr>
      <a:lvl4pPr marL="6858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4pPr>
      <a:lvl5pPr marL="9144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p:cNvSpPr>
          <p:nvPr>
            <p:ph type="title"/>
          </p:nvPr>
        </p:nvSpPr>
        <p:spPr bwMode="auto">
          <a:xfrm>
            <a:off x="647700" y="130175"/>
            <a:ext cx="11709400" cy="214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3074"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Helvetica" charset="0"/>
              </a:rPr>
              <a:t>Click to edit Master text styles</a:t>
            </a:r>
          </a:p>
          <a:p>
            <a:pPr lvl="1"/>
            <a:r>
              <a:rPr lang="en-US" altLang="en-US">
                <a:sym typeface="Helvetica" charset="0"/>
              </a:rPr>
              <a:t>Second level</a:t>
            </a:r>
          </a:p>
          <a:p>
            <a:pPr lvl="2"/>
            <a:r>
              <a:rPr lang="en-US" altLang="en-US">
                <a:sym typeface="Helvetica" charset="0"/>
              </a:rPr>
              <a:t>Third level</a:t>
            </a:r>
          </a:p>
          <a:p>
            <a:pPr lvl="3"/>
            <a:r>
              <a:rPr lang="en-US" altLang="en-US">
                <a:sym typeface="Helvetica" charset="0"/>
              </a:rPr>
              <a:t>Fourth level</a:t>
            </a:r>
          </a:p>
          <a:p>
            <a:pPr lvl="4"/>
            <a:r>
              <a:rPr lang="en-US" altLang="en-US">
                <a:sym typeface="Helvetica" charset="0"/>
              </a:rPr>
              <a:t>Fifth level</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27100" rtl="0" eaLnBrk="0" fontAlgn="base" hangingPunct="0">
        <a:spcBef>
          <a:spcPct val="0"/>
        </a:spcBef>
        <a:spcAft>
          <a:spcPct val="0"/>
        </a:spcAft>
        <a:defRPr sz="5800" kern="1200">
          <a:solidFill>
            <a:srgbClr val="000000"/>
          </a:solidFill>
          <a:latin typeface="+mj-lt"/>
          <a:ea typeface="+mj-ea"/>
          <a:cs typeface="+mj-cs"/>
          <a:sym typeface="Calibri" charset="0"/>
        </a:defRPr>
      </a:lvl1pPr>
      <a:lvl2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2pPr>
      <a:lvl3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3pPr>
      <a:lvl4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4pPr>
      <a:lvl5pPr algn="ctr" defTabSz="927100" rtl="0" eaLnBrk="0" fontAlgn="base" hangingPunct="0">
        <a:spcBef>
          <a:spcPct val="0"/>
        </a:spcBef>
        <a:spcAft>
          <a:spcPct val="0"/>
        </a:spcAft>
        <a:defRPr sz="5800">
          <a:solidFill>
            <a:srgbClr val="000000"/>
          </a:solidFill>
          <a:latin typeface="Calibri" charset="0"/>
          <a:ea typeface="Calibri" charset="0"/>
          <a:cs typeface="Calibri" charset="0"/>
          <a:sym typeface="Calibri" charset="0"/>
        </a:defRPr>
      </a:lvl5pPr>
      <a:lvl6pPr marL="4572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6pPr>
      <a:lvl7pPr marL="9144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7pPr>
      <a:lvl8pPr marL="13716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8pPr>
      <a:lvl9pPr marL="1828800" algn="ctr" defTabSz="927100" rtl="0" fontAlgn="base" hangingPunct="0">
        <a:spcBef>
          <a:spcPct val="0"/>
        </a:spcBef>
        <a:spcAft>
          <a:spcPct val="0"/>
        </a:spcAft>
        <a:defRPr sz="5800">
          <a:solidFill>
            <a:srgbClr val="000000"/>
          </a:solidFill>
          <a:latin typeface="Calibri" charset="0"/>
          <a:ea typeface="Calibri" charset="0"/>
          <a:cs typeface="Calibri" charset="0"/>
          <a:sym typeface="Calibri" charset="0"/>
        </a:defRPr>
      </a:lvl9pPr>
    </p:titleStyle>
    <p:bodyStyle>
      <a:lvl1pPr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1pPr>
      <a:lvl2pPr marL="2286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2pPr>
      <a:lvl3pPr marL="4572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3pPr>
      <a:lvl4pPr marL="6858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4pPr>
      <a:lvl5pPr marL="9144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Rectangle 1"/>
          <p:cNvSpPr>
            <a:spLocks noGrp="1" noChangeArrowheads="1"/>
          </p:cNvSpPr>
          <p:nvPr>
            <p:ph type="body" idx="1"/>
          </p:nvPr>
        </p:nvSpPr>
        <p:spPr>
          <a:xfrm>
            <a:off x="6008688" y="415925"/>
            <a:ext cx="6362700" cy="4689475"/>
          </a:xfrm>
        </p:spPr>
        <p:txBody>
          <a:bodyPr/>
          <a:lstStyle/>
          <a:p>
            <a:pPr algn="ctr" eaLnBrk="1">
              <a:defRPr/>
            </a:pPr>
            <a:r>
              <a:rPr lang="en-US" altLang="en-US" sz="4800" dirty="0" smtClean="0">
                <a:latin typeface="Calibri" charset="0"/>
                <a:ea typeface="Calibri" charset="0"/>
                <a:cs typeface="Calibri" charset="0"/>
                <a:sym typeface="Calibri" charset="0"/>
              </a:rPr>
              <a:t>What strategies can be shared throughout our school to improve student achievement?</a:t>
            </a:r>
          </a:p>
        </p:txBody>
      </p:sp>
      <p:sp>
        <p:nvSpPr>
          <p:cNvPr id="8194" name="AutoShape 2"/>
          <p:cNvSpPr>
            <a:spLocks/>
          </p:cNvSpPr>
          <p:nvPr/>
        </p:nvSpPr>
        <p:spPr bwMode="auto">
          <a:xfrm>
            <a:off x="12058650" y="9236075"/>
            <a:ext cx="293688" cy="31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defTabSz="584200">
              <a:defRPr sz="1200">
                <a:solidFill>
                  <a:srgbClr val="000000"/>
                </a:solidFill>
                <a:latin typeface="Helvetica" charset="0"/>
                <a:ea typeface="Helvetica" charset="0"/>
                <a:cs typeface="Helvetica" charset="0"/>
                <a:sym typeface="Helvetica" charset="0"/>
              </a:defRPr>
            </a:lvl1pPr>
            <a:lvl2pPr marL="742950" indent="-285750" defTabSz="584200">
              <a:defRPr sz="1200">
                <a:solidFill>
                  <a:srgbClr val="000000"/>
                </a:solidFill>
                <a:latin typeface="Helvetica" charset="0"/>
                <a:ea typeface="Helvetica" charset="0"/>
                <a:cs typeface="Helvetica" charset="0"/>
                <a:sym typeface="Helvetica" charset="0"/>
              </a:defRPr>
            </a:lvl2pPr>
            <a:lvl3pPr marL="1143000" indent="-228600" defTabSz="584200">
              <a:defRPr sz="1200">
                <a:solidFill>
                  <a:srgbClr val="000000"/>
                </a:solidFill>
                <a:latin typeface="Helvetica" charset="0"/>
                <a:ea typeface="Helvetica" charset="0"/>
                <a:cs typeface="Helvetica" charset="0"/>
                <a:sym typeface="Helvetica" charset="0"/>
              </a:defRPr>
            </a:lvl3pPr>
            <a:lvl4pPr marL="1600200" indent="-228600" defTabSz="584200">
              <a:defRPr sz="1200">
                <a:solidFill>
                  <a:srgbClr val="000000"/>
                </a:solidFill>
                <a:latin typeface="Helvetica" charset="0"/>
                <a:ea typeface="Helvetica" charset="0"/>
                <a:cs typeface="Helvetica" charset="0"/>
                <a:sym typeface="Helvetica" charset="0"/>
              </a:defRPr>
            </a:lvl4pPr>
            <a:lvl5pPr marL="2057400" indent="-228600" defTabSz="584200">
              <a:defRPr sz="1200">
                <a:solidFill>
                  <a:srgbClr val="000000"/>
                </a:solidFill>
                <a:latin typeface="Helvetica" charset="0"/>
                <a:ea typeface="Helvetica" charset="0"/>
                <a:cs typeface="Helvetica" charset="0"/>
                <a:sym typeface="Helvetica" charset="0"/>
              </a:defRPr>
            </a:lvl5pPr>
            <a:lvl6pPr marL="25146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fld id="{7E38C6EF-5464-8F43-97A3-C93D2EC2374B}" type="slidenum">
              <a:rPr lang="en-US" altLang="en-US" sz="1400">
                <a:solidFill>
                  <a:srgbClr val="999999"/>
                </a:solidFill>
                <a:latin typeface="Calibri" charset="0"/>
                <a:ea typeface="Calibri" charset="0"/>
                <a:cs typeface="Calibri" charset="0"/>
                <a:sym typeface="Calibri" charset="0"/>
              </a:rPr>
              <a:pPr algn="ctr" eaLnBrk="1"/>
              <a:t>1</a:t>
            </a:fld>
            <a:endParaRPr lang="en-US" altLang="en-US"/>
          </a:p>
        </p:txBody>
      </p:sp>
      <p:sp>
        <p:nvSpPr>
          <p:cNvPr id="8195" name="AutoShape 3"/>
          <p:cNvSpPr>
            <a:spLocks/>
          </p:cNvSpPr>
          <p:nvPr/>
        </p:nvSpPr>
        <p:spPr bwMode="auto">
          <a:xfrm>
            <a:off x="1382713" y="6705600"/>
            <a:ext cx="10823575" cy="1978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1600200" algn="l"/>
              </a:tabLst>
              <a:defRPr sz="1200">
                <a:solidFill>
                  <a:srgbClr val="000000"/>
                </a:solidFill>
                <a:latin typeface="Helvetica" charset="0"/>
                <a:ea typeface="Helvetica" charset="0"/>
                <a:cs typeface="Helvetica" charset="0"/>
                <a:sym typeface="Helvetica" charset="0"/>
              </a:defRPr>
            </a:lvl1pPr>
            <a:lvl2pPr>
              <a:tabLst>
                <a:tab pos="1600200" algn="l"/>
              </a:tabLst>
              <a:defRPr sz="1200">
                <a:solidFill>
                  <a:srgbClr val="000000"/>
                </a:solidFill>
                <a:latin typeface="Helvetica" charset="0"/>
                <a:ea typeface="Helvetica" charset="0"/>
                <a:cs typeface="Helvetica" charset="0"/>
                <a:sym typeface="Helvetica" charset="0"/>
              </a:defRPr>
            </a:lvl2pPr>
            <a:lvl3pPr>
              <a:tabLst>
                <a:tab pos="1600200" algn="l"/>
              </a:tabLst>
              <a:defRPr sz="1200">
                <a:solidFill>
                  <a:srgbClr val="000000"/>
                </a:solidFill>
                <a:latin typeface="Helvetica" charset="0"/>
                <a:ea typeface="Helvetica" charset="0"/>
                <a:cs typeface="Helvetica" charset="0"/>
                <a:sym typeface="Helvetica" charset="0"/>
              </a:defRPr>
            </a:lvl3pPr>
            <a:lvl4pPr>
              <a:tabLst>
                <a:tab pos="1600200" algn="l"/>
              </a:tabLst>
              <a:defRPr sz="1200">
                <a:solidFill>
                  <a:srgbClr val="000000"/>
                </a:solidFill>
                <a:latin typeface="Helvetica" charset="0"/>
                <a:ea typeface="Helvetica" charset="0"/>
                <a:cs typeface="Helvetica" charset="0"/>
                <a:sym typeface="Helvetica" charset="0"/>
              </a:defRPr>
            </a:lvl4pPr>
            <a:lvl5pPr>
              <a:tabLst>
                <a:tab pos="1600200" algn="l"/>
              </a:tabLst>
              <a:defRPr sz="1200">
                <a:solidFill>
                  <a:srgbClr val="000000"/>
                </a:solidFill>
                <a:latin typeface="Helvetica" charset="0"/>
                <a:ea typeface="Helvetica" charset="0"/>
                <a:cs typeface="Helvetica" charset="0"/>
                <a:sym typeface="Helvetica" charset="0"/>
              </a:defRPr>
            </a:lvl5pPr>
            <a:lvl6pPr marL="1371600" defTabSz="457200" fontAlgn="base" hangingPunct="0">
              <a:spcBef>
                <a:spcPct val="0"/>
              </a:spcBef>
              <a:spcAft>
                <a:spcPct val="0"/>
              </a:spcAft>
              <a:tabLst>
                <a:tab pos="1600200" algn="l"/>
              </a:tabLst>
              <a:defRPr sz="1200">
                <a:solidFill>
                  <a:srgbClr val="000000"/>
                </a:solidFill>
                <a:latin typeface="Helvetica" charset="0"/>
                <a:ea typeface="Helvetica" charset="0"/>
                <a:cs typeface="Helvetica" charset="0"/>
                <a:sym typeface="Helvetica" charset="0"/>
              </a:defRPr>
            </a:lvl6pPr>
            <a:lvl7pPr marL="1828800" defTabSz="457200" fontAlgn="base" hangingPunct="0">
              <a:spcBef>
                <a:spcPct val="0"/>
              </a:spcBef>
              <a:spcAft>
                <a:spcPct val="0"/>
              </a:spcAft>
              <a:tabLst>
                <a:tab pos="1600200" algn="l"/>
              </a:tabLst>
              <a:defRPr sz="1200">
                <a:solidFill>
                  <a:srgbClr val="000000"/>
                </a:solidFill>
                <a:latin typeface="Helvetica" charset="0"/>
                <a:ea typeface="Helvetica" charset="0"/>
                <a:cs typeface="Helvetica" charset="0"/>
                <a:sym typeface="Helvetica" charset="0"/>
              </a:defRPr>
            </a:lvl7pPr>
            <a:lvl8pPr marL="2286000" defTabSz="457200" fontAlgn="base" hangingPunct="0">
              <a:spcBef>
                <a:spcPct val="0"/>
              </a:spcBef>
              <a:spcAft>
                <a:spcPct val="0"/>
              </a:spcAft>
              <a:tabLst>
                <a:tab pos="1600200" algn="l"/>
              </a:tabLst>
              <a:defRPr sz="1200">
                <a:solidFill>
                  <a:srgbClr val="000000"/>
                </a:solidFill>
                <a:latin typeface="Helvetica" charset="0"/>
                <a:ea typeface="Helvetica" charset="0"/>
                <a:cs typeface="Helvetica" charset="0"/>
                <a:sym typeface="Helvetica" charset="0"/>
              </a:defRPr>
            </a:lvl8pPr>
            <a:lvl9pPr marL="2743200" defTabSz="457200" fontAlgn="base" hangingPunct="0">
              <a:spcBef>
                <a:spcPct val="0"/>
              </a:spcBef>
              <a:spcAft>
                <a:spcPct val="0"/>
              </a:spcAft>
              <a:tabLst>
                <a:tab pos="1600200" algn="l"/>
              </a:tabLst>
              <a:defRPr sz="1200">
                <a:solidFill>
                  <a:srgbClr val="000000"/>
                </a:solidFill>
                <a:latin typeface="Helvetica" charset="0"/>
                <a:ea typeface="Helvetica" charset="0"/>
                <a:cs typeface="Helvetica" charset="0"/>
                <a:sym typeface="Helvetica" charset="0"/>
              </a:defRPr>
            </a:lvl9pPr>
          </a:lstStyle>
          <a:p>
            <a:pPr algn="ctr" eaLnBrk="1">
              <a:defRPr/>
            </a:pPr>
            <a:r>
              <a:rPr lang="en-US" altLang="en-US" sz="3600" dirty="0" smtClean="0">
                <a:latin typeface="Calibri" charset="0"/>
                <a:ea typeface="Calibri" charset="0"/>
                <a:cs typeface="Calibri" charset="0"/>
                <a:sym typeface="Calibri" charset="0"/>
              </a:rPr>
              <a:t>With other teachers at my school, I can plan to implement strategies that will benefit all students in all classrooms.</a:t>
            </a:r>
          </a:p>
        </p:txBody>
      </p:sp>
      <p:pic>
        <p:nvPicPr>
          <p:cNvPr id="512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000" y="304800"/>
            <a:ext cx="5727700" cy="612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0"/>
            <a:ext cx="14612938"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69" name="Rectangle 1"/>
          <p:cNvSpPr>
            <a:spLocks noGrp="1" noChangeArrowheads="1"/>
          </p:cNvSpPr>
          <p:nvPr>
            <p:ph type="title"/>
          </p:nvPr>
        </p:nvSpPr>
        <p:spPr>
          <a:xfrm>
            <a:off x="1625600" y="4865688"/>
            <a:ext cx="6692900" cy="2146300"/>
          </a:xfrm>
        </p:spPr>
        <p:txBody>
          <a:bodyPr anchor="t"/>
          <a:lstStyle/>
          <a:p>
            <a:pPr eaLnBrk="1">
              <a:defRPr/>
            </a:pPr>
            <a:r>
              <a:rPr lang="en-US" altLang="en-US" sz="6000" dirty="0" smtClean="0"/>
              <a:t>PLC Planning Time</a:t>
            </a:r>
          </a:p>
        </p:txBody>
      </p:sp>
      <p:sp>
        <p:nvSpPr>
          <p:cNvPr id="32771" name="AutoShape 3"/>
          <p:cNvSpPr>
            <a:spLocks/>
          </p:cNvSpPr>
          <p:nvPr/>
        </p:nvSpPr>
        <p:spPr bwMode="auto">
          <a:xfrm>
            <a:off x="12049125" y="9236075"/>
            <a:ext cx="312738" cy="31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defTabSz="584200">
              <a:defRPr sz="1200">
                <a:solidFill>
                  <a:srgbClr val="000000"/>
                </a:solidFill>
                <a:latin typeface="Helvetica" charset="0"/>
                <a:ea typeface="Helvetica" charset="0"/>
                <a:cs typeface="Helvetica" charset="0"/>
                <a:sym typeface="Helvetica" charset="0"/>
              </a:defRPr>
            </a:lvl1pPr>
            <a:lvl2pPr marL="742950" indent="-285750" defTabSz="584200">
              <a:defRPr sz="1200">
                <a:solidFill>
                  <a:srgbClr val="000000"/>
                </a:solidFill>
                <a:latin typeface="Helvetica" charset="0"/>
                <a:ea typeface="Helvetica" charset="0"/>
                <a:cs typeface="Helvetica" charset="0"/>
                <a:sym typeface="Helvetica" charset="0"/>
              </a:defRPr>
            </a:lvl2pPr>
            <a:lvl3pPr marL="1143000" indent="-228600" defTabSz="584200">
              <a:defRPr sz="1200">
                <a:solidFill>
                  <a:srgbClr val="000000"/>
                </a:solidFill>
                <a:latin typeface="Helvetica" charset="0"/>
                <a:ea typeface="Helvetica" charset="0"/>
                <a:cs typeface="Helvetica" charset="0"/>
                <a:sym typeface="Helvetica" charset="0"/>
              </a:defRPr>
            </a:lvl3pPr>
            <a:lvl4pPr marL="1600200" indent="-228600" defTabSz="584200">
              <a:defRPr sz="1200">
                <a:solidFill>
                  <a:srgbClr val="000000"/>
                </a:solidFill>
                <a:latin typeface="Helvetica" charset="0"/>
                <a:ea typeface="Helvetica" charset="0"/>
                <a:cs typeface="Helvetica" charset="0"/>
                <a:sym typeface="Helvetica" charset="0"/>
              </a:defRPr>
            </a:lvl4pPr>
            <a:lvl5pPr marL="2057400" indent="-228600" defTabSz="584200">
              <a:defRPr sz="1200">
                <a:solidFill>
                  <a:srgbClr val="000000"/>
                </a:solidFill>
                <a:latin typeface="Helvetica" charset="0"/>
                <a:ea typeface="Helvetica" charset="0"/>
                <a:cs typeface="Helvetica" charset="0"/>
                <a:sym typeface="Helvetica" charset="0"/>
              </a:defRPr>
            </a:lvl5pPr>
            <a:lvl6pPr marL="25146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fld id="{BC94BAA3-2F52-8D4B-8EBC-BAFD332ABC00}" type="slidenum">
              <a:rPr lang="en-US" altLang="en-US" sz="1400">
                <a:solidFill>
                  <a:srgbClr val="999999"/>
                </a:solidFill>
                <a:latin typeface="Calibri" charset="0"/>
                <a:ea typeface="Calibri" charset="0"/>
                <a:cs typeface="Calibri" charset="0"/>
                <a:sym typeface="Calibri" charset="0"/>
              </a:rPr>
              <a:pPr algn="ctr" eaLnBrk="1"/>
              <a:t>10</a:t>
            </a:fld>
            <a:endParaRPr lang="en-US" altLang="en-US"/>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622300" y="673100"/>
            <a:ext cx="5118100" cy="5194300"/>
          </a:xfrm>
          <a:ln w="38100">
            <a:solidFill>
              <a:srgbClr val="FAA757"/>
            </a:solidFill>
            <a:miter lim="0"/>
            <a:headEnd/>
            <a:tailEnd/>
          </a:ln>
        </p:spPr>
        <p:txBody>
          <a:bodyPr lIns="0" tIns="0" rIns="0" bIns="0"/>
          <a:lstStyle/>
          <a:p>
            <a:pPr marL="57150" algn="r" defTabSz="647700" eaLnBrk="1"/>
            <a:r>
              <a:rPr lang="en-US" altLang="en-US" sz="6200" b="1">
                <a:solidFill>
                  <a:srgbClr val="FAA757"/>
                </a:solidFill>
              </a:rPr>
              <a:t>HOW</a:t>
            </a:r>
            <a:r>
              <a:rPr lang="en-US" altLang="en-US" sz="6200" b="1"/>
              <a:t> </a:t>
            </a:r>
            <a:r>
              <a:rPr lang="en-US" altLang="en-US" sz="5000" b="1"/>
              <a:t/>
            </a:r>
            <a:br>
              <a:rPr lang="en-US" altLang="en-US" sz="5000" b="1"/>
            </a:br>
            <a:r>
              <a:rPr lang="en-US" altLang="en-US" sz="5000" b="1"/>
              <a:t>IT’S BEING DONE: </a:t>
            </a:r>
            <a:br>
              <a:rPr lang="en-US" altLang="en-US" sz="5000" b="1"/>
            </a:br>
            <a:r>
              <a:rPr lang="en-US" altLang="en-US" sz="5000" b="1"/>
              <a:t>Urgent Lessons from Unexpected Schools</a:t>
            </a:r>
            <a:br>
              <a:rPr lang="en-US" altLang="en-US" sz="5000" b="1"/>
            </a:br>
            <a:r>
              <a:rPr lang="en-US" altLang="en-US" sz="1600"/>
              <a:t>Karin Chenoweth</a:t>
            </a:r>
            <a:br>
              <a:rPr lang="en-US" altLang="en-US" sz="1600"/>
            </a:br>
            <a:r>
              <a:rPr lang="en-US" altLang="en-US" sz="1600"/>
              <a:t>Education Trust (www.edtrust.org)</a:t>
            </a:r>
            <a:endParaRPr lang="en-US" altLang="en-US"/>
          </a:p>
        </p:txBody>
      </p:sp>
      <p:sp>
        <p:nvSpPr>
          <p:cNvPr id="10242" name="AutoShape 2"/>
          <p:cNvSpPr>
            <a:spLocks/>
          </p:cNvSpPr>
          <p:nvPr/>
        </p:nvSpPr>
        <p:spPr bwMode="auto">
          <a:xfrm>
            <a:off x="6223000" y="990600"/>
            <a:ext cx="6489700" cy="4470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defTabSz="647700">
              <a:defRPr sz="1200">
                <a:solidFill>
                  <a:srgbClr val="000000"/>
                </a:solidFill>
                <a:latin typeface="Helvetica" charset="0"/>
                <a:ea typeface="Helvetica" charset="0"/>
                <a:cs typeface="Helvetica" charset="0"/>
                <a:sym typeface="Helvetica" charset="0"/>
              </a:defRPr>
            </a:lvl1pPr>
            <a:lvl2pPr marL="742950" indent="-285750" defTabSz="647700">
              <a:defRPr sz="1200">
                <a:solidFill>
                  <a:srgbClr val="000000"/>
                </a:solidFill>
                <a:latin typeface="Helvetica" charset="0"/>
                <a:ea typeface="Helvetica" charset="0"/>
                <a:cs typeface="Helvetica" charset="0"/>
                <a:sym typeface="Helvetica" charset="0"/>
              </a:defRPr>
            </a:lvl2pPr>
            <a:lvl3pPr marL="1143000" indent="-228600" defTabSz="647700">
              <a:defRPr sz="1200">
                <a:solidFill>
                  <a:srgbClr val="000000"/>
                </a:solidFill>
                <a:latin typeface="Helvetica" charset="0"/>
                <a:ea typeface="Helvetica" charset="0"/>
                <a:cs typeface="Helvetica" charset="0"/>
                <a:sym typeface="Helvetica" charset="0"/>
              </a:defRPr>
            </a:lvl3pPr>
            <a:lvl4pPr marL="1600200" indent="-228600" defTabSz="647700">
              <a:defRPr sz="1200">
                <a:solidFill>
                  <a:srgbClr val="000000"/>
                </a:solidFill>
                <a:latin typeface="Helvetica" charset="0"/>
                <a:ea typeface="Helvetica" charset="0"/>
                <a:cs typeface="Helvetica" charset="0"/>
                <a:sym typeface="Helvetica" charset="0"/>
              </a:defRPr>
            </a:lvl4pPr>
            <a:lvl5pPr marL="2057400" indent="-228600" defTabSz="647700">
              <a:defRPr sz="1200">
                <a:solidFill>
                  <a:srgbClr val="000000"/>
                </a:solidFill>
                <a:latin typeface="Helvetica" charset="0"/>
                <a:ea typeface="Helvetica" charset="0"/>
                <a:cs typeface="Helvetica" charset="0"/>
                <a:sym typeface="Helvetica" charset="0"/>
              </a:defRPr>
            </a:lvl5pPr>
            <a:lvl6pPr marL="25146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buSzPct val="125000"/>
              <a:buFontTx/>
              <a:buChar char="•"/>
            </a:pPr>
            <a:r>
              <a:rPr lang="en-US" altLang="en-US" sz="3600">
                <a:latin typeface="Calibri" charset="0"/>
                <a:ea typeface="Calibri" charset="0"/>
                <a:cs typeface="Calibri" charset="0"/>
                <a:sym typeface="Calibri" charset="0"/>
              </a:rPr>
              <a:t>Focus on what students need to learn</a:t>
            </a:r>
          </a:p>
          <a:p>
            <a:pPr eaLnBrk="1">
              <a:buSzPct val="125000"/>
              <a:buFontTx/>
              <a:buChar char="•"/>
            </a:pPr>
            <a:r>
              <a:rPr lang="en-US" altLang="en-US" sz="3600">
                <a:latin typeface="Calibri" charset="0"/>
                <a:ea typeface="Calibri" charset="0"/>
                <a:cs typeface="Calibri" charset="0"/>
                <a:sym typeface="Calibri" charset="0"/>
              </a:rPr>
              <a:t>Collaborate on how to teach it</a:t>
            </a:r>
          </a:p>
          <a:p>
            <a:pPr eaLnBrk="1">
              <a:buSzPct val="125000"/>
              <a:buFontTx/>
              <a:buChar char="•"/>
            </a:pPr>
            <a:r>
              <a:rPr lang="en-US" altLang="en-US" sz="3600">
                <a:latin typeface="Calibri" charset="0"/>
                <a:ea typeface="Calibri" charset="0"/>
                <a:cs typeface="Calibri" charset="0"/>
                <a:sym typeface="Calibri" charset="0"/>
              </a:rPr>
              <a:t> Assess frequently to see whether students have learned it</a:t>
            </a:r>
          </a:p>
          <a:p>
            <a:pPr eaLnBrk="1">
              <a:buSzPct val="125000"/>
              <a:buFontTx/>
              <a:buChar char="•"/>
            </a:pPr>
            <a:r>
              <a:rPr lang="en-US" altLang="en-US" sz="3600">
                <a:latin typeface="Calibri" charset="0"/>
                <a:ea typeface="Calibri" charset="0"/>
                <a:cs typeface="Calibri" charset="0"/>
                <a:sym typeface="Calibri" charset="0"/>
              </a:rPr>
              <a:t>Use data to inform instruction</a:t>
            </a:r>
          </a:p>
          <a:p>
            <a:pPr eaLnBrk="1">
              <a:buSzPct val="125000"/>
              <a:buFontTx/>
              <a:buChar char="•"/>
            </a:pPr>
            <a:r>
              <a:rPr lang="en-US" altLang="en-US" sz="3600">
                <a:latin typeface="Calibri" charset="0"/>
                <a:ea typeface="Calibri" charset="0"/>
                <a:cs typeface="Calibri" charset="0"/>
                <a:sym typeface="Calibri" charset="0"/>
              </a:rPr>
              <a:t>Build relationships</a:t>
            </a:r>
            <a:endParaRPr lang="en-US" altLang="en-US"/>
          </a:p>
        </p:txBody>
      </p:sp>
      <p:sp>
        <p:nvSpPr>
          <p:cNvPr id="10243" name="AutoShape 3"/>
          <p:cNvSpPr>
            <a:spLocks/>
          </p:cNvSpPr>
          <p:nvPr/>
        </p:nvSpPr>
        <p:spPr bwMode="auto">
          <a:xfrm>
            <a:off x="1117600" y="7137400"/>
            <a:ext cx="11234738" cy="1219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defTabSz="647700">
              <a:defRPr sz="1200">
                <a:solidFill>
                  <a:srgbClr val="000000"/>
                </a:solidFill>
                <a:latin typeface="Helvetica" charset="0"/>
                <a:ea typeface="Helvetica" charset="0"/>
                <a:cs typeface="Helvetica" charset="0"/>
                <a:sym typeface="Helvetica" charset="0"/>
              </a:defRPr>
            </a:lvl1pPr>
            <a:lvl2pPr marL="742950" indent="-285750" defTabSz="647700">
              <a:defRPr sz="1200">
                <a:solidFill>
                  <a:srgbClr val="000000"/>
                </a:solidFill>
                <a:latin typeface="Helvetica" charset="0"/>
                <a:ea typeface="Helvetica" charset="0"/>
                <a:cs typeface="Helvetica" charset="0"/>
                <a:sym typeface="Helvetica" charset="0"/>
              </a:defRPr>
            </a:lvl2pPr>
            <a:lvl3pPr marL="1143000" indent="-228600" defTabSz="647700">
              <a:defRPr sz="1200">
                <a:solidFill>
                  <a:srgbClr val="000000"/>
                </a:solidFill>
                <a:latin typeface="Helvetica" charset="0"/>
                <a:ea typeface="Helvetica" charset="0"/>
                <a:cs typeface="Helvetica" charset="0"/>
                <a:sym typeface="Helvetica" charset="0"/>
              </a:defRPr>
            </a:lvl3pPr>
            <a:lvl4pPr marL="1600200" indent="-228600" defTabSz="647700">
              <a:defRPr sz="1200">
                <a:solidFill>
                  <a:srgbClr val="000000"/>
                </a:solidFill>
                <a:latin typeface="Helvetica" charset="0"/>
                <a:ea typeface="Helvetica" charset="0"/>
                <a:cs typeface="Helvetica" charset="0"/>
                <a:sym typeface="Helvetica" charset="0"/>
              </a:defRPr>
            </a:lvl4pPr>
            <a:lvl5pPr marL="2057400" indent="-228600" defTabSz="647700">
              <a:defRPr sz="1200">
                <a:solidFill>
                  <a:srgbClr val="000000"/>
                </a:solidFill>
                <a:latin typeface="Helvetica" charset="0"/>
                <a:ea typeface="Helvetica" charset="0"/>
                <a:cs typeface="Helvetica" charset="0"/>
                <a:sym typeface="Helvetica" charset="0"/>
              </a:defRPr>
            </a:lvl5pPr>
            <a:lvl6pPr marL="25146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buSzPct val="100000"/>
              <a:buFontTx/>
              <a:buChar char="•"/>
            </a:pPr>
            <a:r>
              <a:rPr lang="en-US" altLang="en-US" sz="3600">
                <a:latin typeface="Calibri" charset="0"/>
                <a:ea typeface="Calibri" charset="0"/>
                <a:cs typeface="Calibri" charset="0"/>
                <a:sym typeface="Calibri" charset="0"/>
              </a:rPr>
              <a:t>Individually read the attributes and answer questions.</a:t>
            </a:r>
          </a:p>
          <a:p>
            <a:pPr eaLnBrk="1">
              <a:buSzPct val="100000"/>
              <a:buFontTx/>
              <a:buChar char="•"/>
            </a:pPr>
            <a:r>
              <a:rPr lang="en-US" altLang="en-US" sz="3600">
                <a:latin typeface="Calibri" charset="0"/>
                <a:ea typeface="Calibri" charset="0"/>
                <a:cs typeface="Calibri" charset="0"/>
                <a:sym typeface="Calibri" charset="0"/>
              </a:rPr>
              <a:t>Discuss with your table group.</a:t>
            </a:r>
            <a:endParaRPr lang="en-US" altLang="en-US"/>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p:txBody>
          <a:bodyPr/>
          <a:lstStyle/>
          <a:p>
            <a:pPr marL="55563" defTabSz="1295400" eaLnBrk="1"/>
            <a:endParaRPr lang="en-US" altLang="en-US" sz="6200"/>
          </a:p>
        </p:txBody>
      </p:sp>
      <p:sp>
        <p:nvSpPr>
          <p:cNvPr id="12290" name="Rectangle 2"/>
          <p:cNvSpPr>
            <a:spLocks noGrp="1" noChangeArrowheads="1"/>
          </p:cNvSpPr>
          <p:nvPr>
            <p:ph type="body" idx="1"/>
          </p:nvPr>
        </p:nvSpPr>
        <p:spPr/>
        <p:txBody>
          <a:bodyPr/>
          <a:lstStyle/>
          <a:p>
            <a:pPr marL="382588" indent="-342900" defTabSz="1295400" eaLnBrk="1">
              <a:spcBef>
                <a:spcPts val="1100"/>
              </a:spcBef>
              <a:buClr>
                <a:srgbClr val="000000"/>
              </a:buClr>
              <a:buFontTx/>
              <a:buChar char="•"/>
            </a:pPr>
            <a:endParaRPr lang="en-US" altLang="en-US" sz="4400">
              <a:latin typeface="Calibri" charset="0"/>
              <a:ea typeface="Calibri" charset="0"/>
              <a:cs typeface="Calibri" charset="0"/>
              <a:sym typeface="Calibri" charset="0"/>
            </a:endParaRPr>
          </a:p>
        </p:txBody>
      </p:sp>
      <p:pic>
        <p:nvPicPr>
          <p:cNvPr id="12291" name="Picture 3" descr="978041569015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17488"/>
            <a:ext cx="7123113" cy="10188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2292" name="AutoShape 4"/>
          <p:cNvSpPr>
            <a:spLocks/>
          </p:cNvSpPr>
          <p:nvPr/>
        </p:nvSpPr>
        <p:spPr bwMode="auto">
          <a:xfrm>
            <a:off x="7924800" y="977900"/>
            <a:ext cx="4737100" cy="7213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defTabSz="1295400">
              <a:defRPr sz="1200">
                <a:solidFill>
                  <a:srgbClr val="000000"/>
                </a:solidFill>
                <a:latin typeface="Helvetica" charset="0"/>
                <a:ea typeface="Helvetica" charset="0"/>
                <a:cs typeface="Helvetica" charset="0"/>
                <a:sym typeface="Helvetica" charset="0"/>
              </a:defRPr>
            </a:lvl1pPr>
            <a:lvl2pPr marL="742950" indent="-285750" defTabSz="1295400">
              <a:defRPr sz="1200">
                <a:solidFill>
                  <a:srgbClr val="000000"/>
                </a:solidFill>
                <a:latin typeface="Helvetica" charset="0"/>
                <a:ea typeface="Helvetica" charset="0"/>
                <a:cs typeface="Helvetica" charset="0"/>
                <a:sym typeface="Helvetica" charset="0"/>
              </a:defRPr>
            </a:lvl2pPr>
            <a:lvl3pPr marL="1143000" indent="-228600" defTabSz="1295400">
              <a:defRPr sz="1200">
                <a:solidFill>
                  <a:srgbClr val="000000"/>
                </a:solidFill>
                <a:latin typeface="Helvetica" charset="0"/>
                <a:ea typeface="Helvetica" charset="0"/>
                <a:cs typeface="Helvetica" charset="0"/>
                <a:sym typeface="Helvetica" charset="0"/>
              </a:defRPr>
            </a:lvl3pPr>
            <a:lvl4pPr marL="1600200" indent="-228600" defTabSz="1295400">
              <a:defRPr sz="1200">
                <a:solidFill>
                  <a:srgbClr val="000000"/>
                </a:solidFill>
                <a:latin typeface="Helvetica" charset="0"/>
                <a:ea typeface="Helvetica" charset="0"/>
                <a:cs typeface="Helvetica" charset="0"/>
                <a:sym typeface="Helvetica" charset="0"/>
              </a:defRPr>
            </a:lvl4pPr>
            <a:lvl5pPr marL="2057400" indent="-228600" defTabSz="1295400">
              <a:defRPr sz="12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r>
              <a:rPr lang="en-US" altLang="en-US" sz="4800">
                <a:latin typeface="Calibri" charset="0"/>
                <a:ea typeface="Calibri" charset="0"/>
                <a:cs typeface="Calibri" charset="0"/>
                <a:sym typeface="Calibri" charset="0"/>
              </a:rPr>
              <a:t>The most powerful way of thinking about a teacher’s role is for teachers to see themselves as </a:t>
            </a:r>
            <a:r>
              <a:rPr lang="en-US" altLang="en-US" sz="4800" i="1">
                <a:latin typeface="Calibri" charset="0"/>
                <a:ea typeface="Calibri" charset="0"/>
                <a:cs typeface="Calibri" charset="0"/>
                <a:sym typeface="Calibri" charset="0"/>
              </a:rPr>
              <a:t>evaluators</a:t>
            </a:r>
            <a:r>
              <a:rPr lang="en-US" altLang="en-US" sz="4800">
                <a:latin typeface="Calibri" charset="0"/>
                <a:ea typeface="Calibri" charset="0"/>
                <a:cs typeface="Calibri" charset="0"/>
                <a:sym typeface="Calibri" charset="0"/>
              </a:rPr>
              <a:t> of their effects on students.</a:t>
            </a:r>
          </a:p>
          <a:p>
            <a:pPr algn="r" eaLnBrk="1"/>
            <a:r>
              <a:rPr lang="en-US" altLang="en-US" sz="2400">
                <a:latin typeface="Calibri" charset="0"/>
                <a:ea typeface="Calibri" charset="0"/>
                <a:cs typeface="Calibri" charset="0"/>
                <a:sym typeface="Calibri" charset="0"/>
              </a:rPr>
              <a:t>John Hattie</a:t>
            </a:r>
            <a:endParaRPr lang="en-US" altLang="en-US"/>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7" name="Group 1"/>
          <p:cNvGraphicFramePr>
            <a:graphicFrameLocks noGrp="1"/>
          </p:cNvGraphicFramePr>
          <p:nvPr/>
        </p:nvGraphicFramePr>
        <p:xfrm>
          <a:off x="1268413" y="1268413"/>
          <a:ext cx="10467975" cy="7223125"/>
        </p:xfrm>
        <a:graphic>
          <a:graphicData uri="http://schemas.openxmlformats.org/drawingml/2006/table">
            <a:tbl>
              <a:tblPr/>
              <a:tblGrid>
                <a:gridCol w="5233987"/>
                <a:gridCol w="5233988"/>
              </a:tblGrid>
              <a:tr h="722313">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ctr"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800" b="1" i="0" u="none" strike="noStrike" cap="none" normalizeH="0" baseline="0">
                          <a:ln>
                            <a:noFill/>
                          </a:ln>
                          <a:solidFill>
                            <a:srgbClr val="000000"/>
                          </a:solidFill>
                          <a:effectLst/>
                          <a:latin typeface="Calibri" charset="0"/>
                          <a:ea typeface="Calibri" charset="0"/>
                          <a:cs typeface="Calibri" charset="0"/>
                          <a:sym typeface="Calibri" charset="0"/>
                        </a:rPr>
                        <a:t>Influences</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28575" cap="flat" cmpd="sng" algn="ctr">
                      <a:solidFill>
                        <a:srgbClr val="000000"/>
                      </a:solidFill>
                      <a:prstDash val="solid"/>
                      <a:miter lim="0"/>
                      <a:headEnd type="none" w="med" len="med"/>
                      <a:tailEnd type="none" w="med" len="med"/>
                    </a:lnL>
                    <a:lnR w="12700" cap="flat" cmpd="sng" algn="ctr">
                      <a:solidFill>
                        <a:srgbClr val="000000"/>
                      </a:solidFill>
                      <a:prstDash val="solid"/>
                      <a:miter lim="0"/>
                      <a:headEnd type="none" w="med" len="med"/>
                      <a:tailEnd type="none" w="med" len="med"/>
                    </a:lnR>
                    <a:lnT w="28575"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ctr"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800" b="1" i="0" u="none" strike="noStrike" cap="none" normalizeH="0" baseline="0">
                          <a:ln>
                            <a:noFill/>
                          </a:ln>
                          <a:solidFill>
                            <a:srgbClr val="000000"/>
                          </a:solidFill>
                          <a:effectLst/>
                          <a:latin typeface="Calibri" charset="0"/>
                          <a:ea typeface="Calibri" charset="0"/>
                          <a:cs typeface="Calibri" charset="0"/>
                          <a:sym typeface="Calibri" charset="0"/>
                        </a:rPr>
                        <a:t>Effect Size</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12700" cap="flat" cmpd="sng" algn="ctr">
                      <a:solidFill>
                        <a:srgbClr val="000000"/>
                      </a:solidFill>
                      <a:prstDash val="solid"/>
                      <a:miter lim="0"/>
                      <a:headEnd type="none" w="med" len="med"/>
                      <a:tailEnd type="none" w="med" len="med"/>
                    </a:lnL>
                    <a:lnR w="28575" cap="flat" cmpd="sng" algn="ctr">
                      <a:solidFill>
                        <a:srgbClr val="000000"/>
                      </a:solidFill>
                      <a:prstDash val="solid"/>
                      <a:miter lim="0"/>
                      <a:headEnd type="none" w="med" len="med"/>
                      <a:tailEnd type="none" w="med" len="med"/>
                    </a:lnR>
                    <a:lnT w="28575"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r>
              <a:tr h="722313">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l"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Feedback</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28575" cap="flat" cmpd="sng" algn="ctr">
                      <a:solidFill>
                        <a:srgbClr val="000000"/>
                      </a:solidFill>
                      <a:prstDash val="solid"/>
                      <a:miter lim="0"/>
                      <a:headEnd type="none" w="med" len="med"/>
                      <a:tailEnd type="none" w="med" len="med"/>
                    </a:lnL>
                    <a:lnR w="12700"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r"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0.73</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12700" cap="flat" cmpd="sng" algn="ctr">
                      <a:solidFill>
                        <a:srgbClr val="000000"/>
                      </a:solidFill>
                      <a:prstDash val="solid"/>
                      <a:miter lim="0"/>
                      <a:headEnd type="none" w="med" len="med"/>
                      <a:tailEnd type="none" w="med" len="med"/>
                    </a:lnL>
                    <a:lnR w="28575"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r>
              <a:tr h="722313">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l"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Teacher-student relationships</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28575" cap="flat" cmpd="sng" algn="ctr">
                      <a:solidFill>
                        <a:srgbClr val="000000"/>
                      </a:solidFill>
                      <a:prstDash val="solid"/>
                      <a:miter lim="0"/>
                      <a:headEnd type="none" w="med" len="med"/>
                      <a:tailEnd type="none" w="med" len="med"/>
                    </a:lnL>
                    <a:lnR w="12700"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r"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0.72</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12700" cap="flat" cmpd="sng" algn="ctr">
                      <a:solidFill>
                        <a:srgbClr val="000000"/>
                      </a:solidFill>
                      <a:prstDash val="solid"/>
                      <a:miter lim="0"/>
                      <a:headEnd type="none" w="med" len="med"/>
                      <a:tailEnd type="none" w="med" len="med"/>
                    </a:lnL>
                    <a:lnR w="28575"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r>
              <a:tr h="722313">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l"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Mastery Learning</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28575" cap="flat" cmpd="sng" algn="ctr">
                      <a:solidFill>
                        <a:srgbClr val="000000"/>
                      </a:solidFill>
                      <a:prstDash val="solid"/>
                      <a:miter lim="0"/>
                      <a:headEnd type="none" w="med" len="med"/>
                      <a:tailEnd type="none" w="med" len="med"/>
                    </a:lnL>
                    <a:lnR w="12700"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r"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0.58</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12700" cap="flat" cmpd="sng" algn="ctr">
                      <a:solidFill>
                        <a:srgbClr val="000000"/>
                      </a:solidFill>
                      <a:prstDash val="solid"/>
                      <a:miter lim="0"/>
                      <a:headEnd type="none" w="med" len="med"/>
                      <a:tailEnd type="none" w="med" len="med"/>
                    </a:lnL>
                    <a:lnR w="28575"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r>
              <a:tr h="722313">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l"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Challenge of Goals</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28575" cap="flat" cmpd="sng" algn="ctr">
                      <a:solidFill>
                        <a:srgbClr val="000000"/>
                      </a:solidFill>
                      <a:prstDash val="solid"/>
                      <a:miter lim="0"/>
                      <a:headEnd type="none" w="med" len="med"/>
                      <a:tailEnd type="none" w="med" len="med"/>
                    </a:lnL>
                    <a:lnR w="12700"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r"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0.56</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12700" cap="flat" cmpd="sng" algn="ctr">
                      <a:solidFill>
                        <a:srgbClr val="000000"/>
                      </a:solidFill>
                      <a:prstDash val="solid"/>
                      <a:miter lim="0"/>
                      <a:headEnd type="none" w="med" len="med"/>
                      <a:tailEnd type="none" w="med" len="med"/>
                    </a:lnL>
                    <a:lnR w="28575"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r>
              <a:tr h="722313">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l"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Peer Tutoring</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28575" cap="flat" cmpd="sng" algn="ctr">
                      <a:solidFill>
                        <a:srgbClr val="000000"/>
                      </a:solidFill>
                      <a:prstDash val="solid"/>
                      <a:miter lim="0"/>
                      <a:headEnd type="none" w="med" len="med"/>
                      <a:tailEnd type="none" w="med" len="med"/>
                    </a:lnL>
                    <a:lnR w="12700"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r"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0.55</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12700" cap="flat" cmpd="sng" algn="ctr">
                      <a:solidFill>
                        <a:srgbClr val="000000"/>
                      </a:solidFill>
                      <a:prstDash val="solid"/>
                      <a:miter lim="0"/>
                      <a:headEnd type="none" w="med" len="med"/>
                      <a:tailEnd type="none" w="med" len="med"/>
                    </a:lnL>
                    <a:lnR w="28575"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r>
              <a:tr h="722313">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l"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Expectations</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28575" cap="flat" cmpd="sng" algn="ctr">
                      <a:solidFill>
                        <a:srgbClr val="000000"/>
                      </a:solidFill>
                      <a:prstDash val="solid"/>
                      <a:miter lim="0"/>
                      <a:headEnd type="none" w="med" len="med"/>
                      <a:tailEnd type="none" w="med" len="med"/>
                    </a:lnL>
                    <a:lnR w="12700"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r"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0.43</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12700" cap="flat" cmpd="sng" algn="ctr">
                      <a:solidFill>
                        <a:srgbClr val="000000"/>
                      </a:solidFill>
                      <a:prstDash val="solid"/>
                      <a:miter lim="0"/>
                      <a:headEnd type="none" w="med" len="med"/>
                      <a:tailEnd type="none" w="med" len="med"/>
                    </a:lnL>
                    <a:lnR w="28575"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r>
              <a:tr h="722313">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l"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Homework</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28575" cap="flat" cmpd="sng" algn="ctr">
                      <a:solidFill>
                        <a:srgbClr val="000000"/>
                      </a:solidFill>
                      <a:prstDash val="solid"/>
                      <a:miter lim="0"/>
                      <a:headEnd type="none" w="med" len="med"/>
                      <a:tailEnd type="none" w="med" len="med"/>
                    </a:lnL>
                    <a:lnR w="12700"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r"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0.29</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12700" cap="flat" cmpd="sng" algn="ctr">
                      <a:solidFill>
                        <a:srgbClr val="000000"/>
                      </a:solidFill>
                      <a:prstDash val="solid"/>
                      <a:miter lim="0"/>
                      <a:headEnd type="none" w="med" len="med"/>
                      <a:tailEnd type="none" w="med" len="med"/>
                    </a:lnL>
                    <a:lnR w="28575"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r>
              <a:tr h="722313">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l"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Aims &amp; Policies of the School</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28575" cap="flat" cmpd="sng" algn="ctr">
                      <a:solidFill>
                        <a:srgbClr val="000000"/>
                      </a:solidFill>
                      <a:prstDash val="solid"/>
                      <a:miter lim="0"/>
                      <a:headEnd type="none" w="med" len="med"/>
                      <a:tailEnd type="none" w="med" len="med"/>
                    </a:lnL>
                    <a:lnR w="12700"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r"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0.24</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12700" cap="flat" cmpd="sng" algn="ctr">
                      <a:solidFill>
                        <a:srgbClr val="000000"/>
                      </a:solidFill>
                      <a:prstDash val="solid"/>
                      <a:miter lim="0"/>
                      <a:headEnd type="none" w="med" len="med"/>
                      <a:tailEnd type="none" w="med" len="med"/>
                    </a:lnL>
                    <a:lnR w="28575"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12700" cap="flat" cmpd="sng" algn="ctr">
                      <a:solidFill>
                        <a:srgbClr val="000000"/>
                      </a:solidFill>
                      <a:prstDash val="solid"/>
                      <a:miter lim="0"/>
                      <a:headEnd type="none" w="med" len="med"/>
                      <a:tailEnd type="none" w="med" len="med"/>
                    </a:lnB>
                    <a:lnTlToBr>
                      <a:noFill/>
                    </a:lnTlToBr>
                    <a:lnBlToTr>
                      <a:noFill/>
                    </a:lnBlToTr>
                    <a:noFill/>
                  </a:tcPr>
                </a:tc>
              </a:tr>
              <a:tr h="722313">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l"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Ability Grouping</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28575" cap="flat" cmpd="sng" algn="ctr">
                      <a:solidFill>
                        <a:srgbClr val="000000"/>
                      </a:solidFill>
                      <a:prstDash val="solid"/>
                      <a:miter lim="0"/>
                      <a:headEnd type="none" w="med" len="med"/>
                      <a:tailEnd type="none" w="med" len="med"/>
                    </a:lnL>
                    <a:lnR w="12700"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28575" cap="flat" cmpd="sng" algn="ctr">
                      <a:solidFill>
                        <a:srgbClr val="000000"/>
                      </a:solidFill>
                      <a:prstDash val="solid"/>
                      <a:miter lim="0"/>
                      <a:headEnd type="none" w="med" len="med"/>
                      <a:tailEnd type="none" w="med" len="med"/>
                    </a:lnB>
                    <a:lnTlToBr>
                      <a:noFill/>
                    </a:lnTlToBr>
                    <a:lnBlToTr>
                      <a:noFill/>
                    </a:lnBlToTr>
                    <a:noFill/>
                  </a:tcPr>
                </a:tc>
                <a:tc>
                  <a:txBody>
                    <a:bodyPr/>
                    <a:lstStyle>
                      <a:lvl1pPr defTabSz="927100">
                        <a:tabLst>
                          <a:tab pos="927100" algn="l"/>
                        </a:tabLst>
                        <a:defRPr sz="1000">
                          <a:solidFill>
                            <a:srgbClr val="000000"/>
                          </a:solidFill>
                          <a:latin typeface="Helvetica" charset="0"/>
                          <a:ea typeface="Helvetica" charset="0"/>
                          <a:cs typeface="Helvetica" charset="0"/>
                          <a:sym typeface="Helvetica" charset="0"/>
                        </a:defRPr>
                      </a:lvl1pPr>
                      <a:lvl2pPr marL="742950" indent="-285750" defTabSz="927100">
                        <a:tabLst>
                          <a:tab pos="927100" algn="l"/>
                        </a:tabLst>
                        <a:defRPr sz="1000">
                          <a:solidFill>
                            <a:srgbClr val="000000"/>
                          </a:solidFill>
                          <a:latin typeface="Helvetica" charset="0"/>
                          <a:ea typeface="Helvetica" charset="0"/>
                          <a:cs typeface="Helvetica" charset="0"/>
                          <a:sym typeface="Helvetica" charset="0"/>
                        </a:defRPr>
                      </a:lvl2pPr>
                      <a:lvl3pPr marL="1143000" indent="-228600" defTabSz="927100">
                        <a:tabLst>
                          <a:tab pos="927100" algn="l"/>
                        </a:tabLst>
                        <a:defRPr sz="1000">
                          <a:solidFill>
                            <a:srgbClr val="000000"/>
                          </a:solidFill>
                          <a:latin typeface="Helvetica" charset="0"/>
                          <a:ea typeface="Helvetica" charset="0"/>
                          <a:cs typeface="Helvetica" charset="0"/>
                          <a:sym typeface="Helvetica" charset="0"/>
                        </a:defRPr>
                      </a:lvl3pPr>
                      <a:lvl4pPr marL="1600200" indent="-228600" defTabSz="927100">
                        <a:tabLst>
                          <a:tab pos="927100" algn="l"/>
                        </a:tabLst>
                        <a:defRPr sz="1000">
                          <a:solidFill>
                            <a:srgbClr val="000000"/>
                          </a:solidFill>
                          <a:latin typeface="Helvetica" charset="0"/>
                          <a:ea typeface="Helvetica" charset="0"/>
                          <a:cs typeface="Helvetica" charset="0"/>
                          <a:sym typeface="Helvetica" charset="0"/>
                        </a:defRPr>
                      </a:lvl4pPr>
                      <a:lvl5pPr marL="2057400" indent="-228600" defTabSz="927100">
                        <a:tabLst>
                          <a:tab pos="927100" algn="l"/>
                        </a:tabLst>
                        <a:defRPr sz="10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tabLst>
                          <a:tab pos="927100" algn="l"/>
                        </a:tabLst>
                        <a:defRPr sz="1000">
                          <a:solidFill>
                            <a:srgbClr val="000000"/>
                          </a:solidFill>
                          <a:latin typeface="Helvetica" charset="0"/>
                          <a:ea typeface="Helvetica" charset="0"/>
                          <a:cs typeface="Helvetica" charset="0"/>
                          <a:sym typeface="Helvetica" charset="0"/>
                        </a:defRPr>
                      </a:lvl9pPr>
                    </a:lstStyle>
                    <a:p>
                      <a:pPr marL="0" marR="0" lvl="0" indent="0" algn="r" defTabSz="927100" rtl="0" eaLnBrk="1" fontAlgn="base" latinLnBrk="0" hangingPunct="0">
                        <a:lnSpc>
                          <a:spcPct val="100000"/>
                        </a:lnSpc>
                        <a:spcBef>
                          <a:spcPts val="1100"/>
                        </a:spcBef>
                        <a:spcAft>
                          <a:spcPct val="0"/>
                        </a:spcAft>
                        <a:buClrTx/>
                        <a:buSzTx/>
                        <a:buFontTx/>
                        <a:buNone/>
                        <a:tabLst>
                          <a:tab pos="927100" algn="l"/>
                        </a:tabLst>
                      </a:pPr>
                      <a:r>
                        <a:rPr kumimoji="0" lang="en-US" altLang="en-US" sz="3200" b="0" i="0" u="none" strike="noStrike" cap="none" normalizeH="0" baseline="0">
                          <a:ln>
                            <a:noFill/>
                          </a:ln>
                          <a:solidFill>
                            <a:srgbClr val="000000"/>
                          </a:solidFill>
                          <a:effectLst/>
                          <a:latin typeface="Calibri" charset="0"/>
                          <a:ea typeface="Calibri" charset="0"/>
                          <a:cs typeface="Calibri" charset="0"/>
                          <a:sym typeface="Calibri" charset="0"/>
                        </a:rPr>
                        <a:t>0.12</a:t>
                      </a:r>
                      <a:endParaRPr kumimoji="0" lang="en-US" altLang="en-US" sz="1000" b="0" i="0" u="none" strike="noStrike" cap="none" normalizeH="0" baseline="0">
                        <a:ln>
                          <a:noFill/>
                        </a:ln>
                        <a:solidFill>
                          <a:srgbClr val="000000"/>
                        </a:solidFill>
                        <a:effectLst/>
                        <a:latin typeface="Helvetica" charset="0"/>
                        <a:ea typeface="Helvetica" charset="0"/>
                        <a:cs typeface="Helvetica" charset="0"/>
                        <a:sym typeface="Helvetica" charset="0"/>
                      </a:endParaRPr>
                    </a:p>
                  </a:txBody>
                  <a:tcPr marL="50800" marR="50800" marT="50800" marB="50800" horzOverflow="overflow">
                    <a:lnL w="12700" cap="flat" cmpd="sng" algn="ctr">
                      <a:solidFill>
                        <a:srgbClr val="000000"/>
                      </a:solidFill>
                      <a:prstDash val="solid"/>
                      <a:miter lim="0"/>
                      <a:headEnd type="none" w="med" len="med"/>
                      <a:tailEnd type="none" w="med" len="med"/>
                    </a:lnL>
                    <a:lnR w="28575" cap="flat" cmpd="sng" algn="ctr">
                      <a:solidFill>
                        <a:srgbClr val="000000"/>
                      </a:solidFill>
                      <a:prstDash val="solid"/>
                      <a:miter lim="0"/>
                      <a:headEnd type="none" w="med" len="med"/>
                      <a:tailEnd type="none" w="med" len="med"/>
                    </a:lnR>
                    <a:lnT w="12700" cap="flat" cmpd="sng" algn="ctr">
                      <a:solidFill>
                        <a:srgbClr val="000000"/>
                      </a:solidFill>
                      <a:prstDash val="solid"/>
                      <a:miter lim="0"/>
                      <a:headEnd type="none" w="med" len="med"/>
                      <a:tailEnd type="none" w="med" len="med"/>
                    </a:lnT>
                    <a:lnB w="28575" cap="flat" cmpd="sng" algn="ctr">
                      <a:solidFill>
                        <a:srgbClr val="000000"/>
                      </a:solidFill>
                      <a:prstDash val="solid"/>
                      <a:miter lim="0"/>
                      <a:headEnd type="none" w="med" len="med"/>
                      <a:tailEnd type="none" w="med" len="med"/>
                    </a:lnB>
                    <a:lnTlToBr>
                      <a:noFill/>
                    </a:lnTlToBr>
                    <a:lnBlToTr>
                      <a:noFill/>
                    </a:lnBlToTr>
                    <a:noFill/>
                  </a:tcPr>
                </a:tc>
              </a:tr>
            </a:tbl>
          </a:graphicData>
        </a:graphic>
      </p:graphicFrame>
      <p:sp>
        <p:nvSpPr>
          <p:cNvPr id="14410" name="AutoShape 74"/>
          <p:cNvSpPr>
            <a:spLocks/>
          </p:cNvSpPr>
          <p:nvPr/>
        </p:nvSpPr>
        <p:spPr bwMode="auto">
          <a:xfrm>
            <a:off x="2636838" y="292100"/>
            <a:ext cx="7721600" cy="685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39688" defTabSz="927100">
              <a:defRPr sz="1200">
                <a:solidFill>
                  <a:srgbClr val="000000"/>
                </a:solidFill>
                <a:latin typeface="Helvetica" charset="0"/>
                <a:ea typeface="Helvetica" charset="0"/>
                <a:cs typeface="Helvetica" charset="0"/>
                <a:sym typeface="Helvetica" charset="0"/>
              </a:defRPr>
            </a:lvl1pPr>
            <a:lvl2pPr marL="742950" indent="-285750" defTabSz="927100">
              <a:defRPr sz="1200">
                <a:solidFill>
                  <a:srgbClr val="000000"/>
                </a:solidFill>
                <a:latin typeface="Helvetica" charset="0"/>
                <a:ea typeface="Helvetica" charset="0"/>
                <a:cs typeface="Helvetica" charset="0"/>
                <a:sym typeface="Helvetica" charset="0"/>
              </a:defRPr>
            </a:lvl2pPr>
            <a:lvl3pPr marL="1143000" indent="-228600" defTabSz="927100">
              <a:defRPr sz="1200">
                <a:solidFill>
                  <a:srgbClr val="000000"/>
                </a:solidFill>
                <a:latin typeface="Helvetica" charset="0"/>
                <a:ea typeface="Helvetica" charset="0"/>
                <a:cs typeface="Helvetica" charset="0"/>
                <a:sym typeface="Helvetica" charset="0"/>
              </a:defRPr>
            </a:lvl3pPr>
            <a:lvl4pPr marL="1600200" indent="-228600" defTabSz="927100">
              <a:defRPr sz="1200">
                <a:solidFill>
                  <a:srgbClr val="000000"/>
                </a:solidFill>
                <a:latin typeface="Helvetica" charset="0"/>
                <a:ea typeface="Helvetica" charset="0"/>
                <a:cs typeface="Helvetica" charset="0"/>
                <a:sym typeface="Helvetica" charset="0"/>
              </a:defRPr>
            </a:lvl4pPr>
            <a:lvl5pPr marL="2057400" indent="-228600" defTabSz="927100">
              <a:defRPr sz="12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r>
              <a:rPr lang="en-US" altLang="en-US" sz="3800">
                <a:latin typeface="Calibri" charset="0"/>
                <a:ea typeface="Calibri" charset="0"/>
                <a:cs typeface="Calibri" charset="0"/>
                <a:sym typeface="Calibri" charset="0"/>
              </a:rPr>
              <a:t>Influences on Student Achievement</a:t>
            </a:r>
            <a:endParaRPr lang="en-US" altLang="en-US"/>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descr="978041569015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17488"/>
            <a:ext cx="7123113" cy="10188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6386" name="AutoShape 2"/>
          <p:cNvSpPr>
            <a:spLocks/>
          </p:cNvSpPr>
          <p:nvPr/>
        </p:nvSpPr>
        <p:spPr bwMode="auto">
          <a:xfrm>
            <a:off x="7734300" y="1955800"/>
            <a:ext cx="4737100" cy="7531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defTabSz="1295400">
              <a:defRPr sz="1200">
                <a:solidFill>
                  <a:srgbClr val="000000"/>
                </a:solidFill>
                <a:latin typeface="Helvetica" charset="0"/>
                <a:ea typeface="Helvetica" charset="0"/>
                <a:cs typeface="Helvetica" charset="0"/>
                <a:sym typeface="Helvetica" charset="0"/>
              </a:defRPr>
            </a:lvl1pPr>
            <a:lvl2pPr marL="742950" indent="-285750" defTabSz="1295400">
              <a:defRPr sz="1200">
                <a:solidFill>
                  <a:srgbClr val="000000"/>
                </a:solidFill>
                <a:latin typeface="Helvetica" charset="0"/>
                <a:ea typeface="Helvetica" charset="0"/>
                <a:cs typeface="Helvetica" charset="0"/>
                <a:sym typeface="Helvetica" charset="0"/>
              </a:defRPr>
            </a:lvl2pPr>
            <a:lvl3pPr marL="1143000" indent="-228600" defTabSz="1295400">
              <a:defRPr sz="1200">
                <a:solidFill>
                  <a:srgbClr val="000000"/>
                </a:solidFill>
                <a:latin typeface="Helvetica" charset="0"/>
                <a:ea typeface="Helvetica" charset="0"/>
                <a:cs typeface="Helvetica" charset="0"/>
                <a:sym typeface="Helvetica" charset="0"/>
              </a:defRPr>
            </a:lvl3pPr>
            <a:lvl4pPr marL="1600200" indent="-228600" defTabSz="1295400">
              <a:defRPr sz="1200">
                <a:solidFill>
                  <a:srgbClr val="000000"/>
                </a:solidFill>
                <a:latin typeface="Helvetica" charset="0"/>
                <a:ea typeface="Helvetica" charset="0"/>
                <a:cs typeface="Helvetica" charset="0"/>
                <a:sym typeface="Helvetica" charset="0"/>
              </a:defRPr>
            </a:lvl4pPr>
            <a:lvl5pPr marL="2057400" indent="-228600" defTabSz="1295400">
              <a:defRPr sz="12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r>
              <a:rPr lang="en-US" altLang="en-US" sz="3200">
                <a:latin typeface="Calibri" charset="0"/>
                <a:ea typeface="Calibri" charset="0"/>
                <a:cs typeface="Calibri" charset="0"/>
                <a:sym typeface="Calibri" charset="0"/>
              </a:rPr>
              <a:t>Individually reflect and then discuss:</a:t>
            </a:r>
          </a:p>
          <a:p>
            <a:pPr eaLnBrk="1">
              <a:buSzPct val="125000"/>
              <a:buFontTx/>
              <a:buChar char="•"/>
            </a:pPr>
            <a:r>
              <a:rPr lang="en-US" altLang="en-US" sz="3200">
                <a:latin typeface="Calibri" charset="0"/>
                <a:ea typeface="Calibri" charset="0"/>
                <a:cs typeface="Calibri" charset="0"/>
                <a:sym typeface="Calibri" charset="0"/>
              </a:rPr>
              <a:t>How can you modify your feedback practices to improve student achievement?</a:t>
            </a:r>
          </a:p>
          <a:p>
            <a:pPr eaLnBrk="1">
              <a:buSzPct val="125000"/>
              <a:buFontTx/>
              <a:buChar char="•"/>
            </a:pPr>
            <a:endParaRPr lang="en-US" altLang="en-US" sz="3200">
              <a:latin typeface="Calibri" charset="0"/>
              <a:ea typeface="Calibri" charset="0"/>
              <a:cs typeface="Calibri" charset="0"/>
              <a:sym typeface="Calibri" charset="0"/>
            </a:endParaRPr>
          </a:p>
          <a:p>
            <a:pPr eaLnBrk="1">
              <a:buSzPct val="125000"/>
              <a:buFontTx/>
              <a:buChar char="•"/>
            </a:pPr>
            <a:r>
              <a:rPr lang="en-US" altLang="en-US" sz="3200">
                <a:latin typeface="Calibri" charset="0"/>
                <a:ea typeface="Calibri" charset="0"/>
                <a:cs typeface="Calibri" charset="0"/>
                <a:sym typeface="Calibri" charset="0"/>
              </a:rPr>
              <a:t>How can we obtain more feedback from our students?</a:t>
            </a:r>
          </a:p>
          <a:p>
            <a:pPr eaLnBrk="1"/>
            <a:endParaRPr lang="en-US" altLang="en-US" sz="3200">
              <a:latin typeface="Calibri" charset="0"/>
              <a:ea typeface="Calibri" charset="0"/>
              <a:cs typeface="Calibri" charset="0"/>
              <a:sym typeface="Calibri" charset="0"/>
            </a:endParaRPr>
          </a:p>
          <a:p>
            <a:pPr eaLnBrk="1">
              <a:buSzPct val="125000"/>
              <a:buFontTx/>
              <a:buChar char="•"/>
            </a:pPr>
            <a:r>
              <a:rPr lang="en-US" altLang="en-US" sz="3200">
                <a:latin typeface="Calibri" charset="0"/>
                <a:ea typeface="Calibri" charset="0"/>
                <a:cs typeface="Calibri" charset="0"/>
                <a:sym typeface="Calibri" charset="0"/>
              </a:rPr>
              <a:t>How can we ensure we act on this feedback in order to improve student achievement?</a:t>
            </a:r>
            <a:endParaRPr lang="en-US" altLang="en-US"/>
          </a:p>
        </p:txBody>
      </p:sp>
      <p:sp>
        <p:nvSpPr>
          <p:cNvPr id="16387" name="AutoShape 3"/>
          <p:cNvSpPr>
            <a:spLocks/>
          </p:cNvSpPr>
          <p:nvPr/>
        </p:nvSpPr>
        <p:spPr bwMode="auto">
          <a:xfrm>
            <a:off x="7747000" y="190500"/>
            <a:ext cx="4191000" cy="158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defTabSz="1295400">
              <a:defRPr sz="1200">
                <a:solidFill>
                  <a:srgbClr val="000000"/>
                </a:solidFill>
                <a:latin typeface="Helvetica" charset="0"/>
                <a:ea typeface="Helvetica" charset="0"/>
                <a:cs typeface="Helvetica" charset="0"/>
                <a:sym typeface="Helvetica" charset="0"/>
              </a:defRPr>
            </a:lvl1pPr>
            <a:lvl2pPr marL="742950" indent="-285750" defTabSz="1295400">
              <a:defRPr sz="1200">
                <a:solidFill>
                  <a:srgbClr val="000000"/>
                </a:solidFill>
                <a:latin typeface="Helvetica" charset="0"/>
                <a:ea typeface="Helvetica" charset="0"/>
                <a:cs typeface="Helvetica" charset="0"/>
                <a:sym typeface="Helvetica" charset="0"/>
              </a:defRPr>
            </a:lvl2pPr>
            <a:lvl3pPr marL="1143000" indent="-228600" defTabSz="1295400">
              <a:defRPr sz="1200">
                <a:solidFill>
                  <a:srgbClr val="000000"/>
                </a:solidFill>
                <a:latin typeface="Helvetica" charset="0"/>
                <a:ea typeface="Helvetica" charset="0"/>
                <a:cs typeface="Helvetica" charset="0"/>
                <a:sym typeface="Helvetica" charset="0"/>
              </a:defRPr>
            </a:lvl3pPr>
            <a:lvl4pPr marL="1600200" indent="-228600" defTabSz="1295400">
              <a:defRPr sz="1200">
                <a:solidFill>
                  <a:srgbClr val="000000"/>
                </a:solidFill>
                <a:latin typeface="Helvetica" charset="0"/>
                <a:ea typeface="Helvetica" charset="0"/>
                <a:cs typeface="Helvetica" charset="0"/>
                <a:sym typeface="Helvetica" charset="0"/>
              </a:defRPr>
            </a:lvl4pPr>
            <a:lvl5pPr marL="2057400" indent="-228600" defTabSz="1295400">
              <a:defRPr sz="12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r>
              <a:rPr lang="en-US" altLang="en-US" sz="3200">
                <a:latin typeface="Calibri" charset="0"/>
                <a:ea typeface="Calibri" charset="0"/>
                <a:cs typeface="Calibri" charset="0"/>
                <a:sym typeface="Calibri" charset="0"/>
              </a:rPr>
              <a:t>Individually read Hattie’s Feedback Research Summary.</a:t>
            </a:r>
            <a:endParaRPr lang="en-US" altLang="en-US"/>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descr="978041569015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92800" y="-382588"/>
            <a:ext cx="7123113" cy="10188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8434" name="AutoShape 2"/>
          <p:cNvSpPr>
            <a:spLocks/>
          </p:cNvSpPr>
          <p:nvPr/>
        </p:nvSpPr>
        <p:spPr bwMode="auto">
          <a:xfrm>
            <a:off x="355600" y="2095500"/>
            <a:ext cx="4737100" cy="5892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defTabSz="1295400">
              <a:defRPr sz="1200">
                <a:solidFill>
                  <a:srgbClr val="000000"/>
                </a:solidFill>
                <a:latin typeface="Helvetica" charset="0"/>
                <a:ea typeface="Helvetica" charset="0"/>
                <a:cs typeface="Helvetica" charset="0"/>
                <a:sym typeface="Helvetica" charset="0"/>
              </a:defRPr>
            </a:lvl1pPr>
            <a:lvl2pPr marL="742950" indent="-285750" defTabSz="1295400">
              <a:defRPr sz="1200">
                <a:solidFill>
                  <a:srgbClr val="000000"/>
                </a:solidFill>
                <a:latin typeface="Helvetica" charset="0"/>
                <a:ea typeface="Helvetica" charset="0"/>
                <a:cs typeface="Helvetica" charset="0"/>
                <a:sym typeface="Helvetica" charset="0"/>
              </a:defRPr>
            </a:lvl2pPr>
            <a:lvl3pPr marL="1143000" indent="-228600" defTabSz="1295400">
              <a:defRPr sz="1200">
                <a:solidFill>
                  <a:srgbClr val="000000"/>
                </a:solidFill>
                <a:latin typeface="Helvetica" charset="0"/>
                <a:ea typeface="Helvetica" charset="0"/>
                <a:cs typeface="Helvetica" charset="0"/>
                <a:sym typeface="Helvetica" charset="0"/>
              </a:defRPr>
            </a:lvl3pPr>
            <a:lvl4pPr marL="1600200" indent="-228600" defTabSz="1295400">
              <a:defRPr sz="1200">
                <a:solidFill>
                  <a:srgbClr val="000000"/>
                </a:solidFill>
                <a:latin typeface="Helvetica" charset="0"/>
                <a:ea typeface="Helvetica" charset="0"/>
                <a:cs typeface="Helvetica" charset="0"/>
                <a:sym typeface="Helvetica" charset="0"/>
              </a:defRPr>
            </a:lvl4pPr>
            <a:lvl5pPr marL="2057400" indent="-228600" defTabSz="1295400">
              <a:defRPr sz="12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r>
              <a:rPr lang="en-US" altLang="en-US" sz="3200">
                <a:latin typeface="Calibri" charset="0"/>
                <a:ea typeface="Calibri" charset="0"/>
                <a:cs typeface="Calibri" charset="0"/>
                <a:sym typeface="Calibri" charset="0"/>
              </a:rPr>
              <a:t>Individually reflect and then discuss:</a:t>
            </a:r>
          </a:p>
          <a:p>
            <a:pPr eaLnBrk="1">
              <a:buSzPct val="125000"/>
              <a:buFontTx/>
              <a:buChar char="•"/>
            </a:pPr>
            <a:r>
              <a:rPr lang="en-US" altLang="en-US" sz="3200">
                <a:latin typeface="Calibri" charset="0"/>
                <a:ea typeface="Calibri" charset="0"/>
                <a:cs typeface="Calibri" charset="0"/>
                <a:sym typeface="Calibri" charset="0"/>
              </a:rPr>
              <a:t>What would it look like if setting goals with students was a regular part or your classroom routine?</a:t>
            </a:r>
          </a:p>
          <a:p>
            <a:pPr eaLnBrk="1"/>
            <a:endParaRPr lang="en-US" altLang="en-US" sz="3200">
              <a:latin typeface="Calibri" charset="0"/>
              <a:ea typeface="Calibri" charset="0"/>
              <a:cs typeface="Calibri" charset="0"/>
              <a:sym typeface="Calibri" charset="0"/>
            </a:endParaRPr>
          </a:p>
          <a:p>
            <a:pPr eaLnBrk="1">
              <a:buSzPct val="125000"/>
              <a:buFontTx/>
              <a:buChar char="•"/>
            </a:pPr>
            <a:r>
              <a:rPr lang="en-US" altLang="en-US" sz="3200">
                <a:latin typeface="Calibri" charset="0"/>
                <a:ea typeface="Calibri" charset="0"/>
                <a:cs typeface="Calibri" charset="0"/>
                <a:sym typeface="Calibri" charset="0"/>
              </a:rPr>
              <a:t>How can you as a school community encourage students to set ‘personal bests’?</a:t>
            </a:r>
            <a:endParaRPr lang="en-US" altLang="en-US"/>
          </a:p>
        </p:txBody>
      </p:sp>
      <p:sp>
        <p:nvSpPr>
          <p:cNvPr id="18435" name="AutoShape 3"/>
          <p:cNvSpPr>
            <a:spLocks/>
          </p:cNvSpPr>
          <p:nvPr/>
        </p:nvSpPr>
        <p:spPr bwMode="auto">
          <a:xfrm>
            <a:off x="368300" y="355600"/>
            <a:ext cx="4191000" cy="158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defTabSz="1295400">
              <a:defRPr sz="1200">
                <a:solidFill>
                  <a:srgbClr val="000000"/>
                </a:solidFill>
                <a:latin typeface="Helvetica" charset="0"/>
                <a:ea typeface="Helvetica" charset="0"/>
                <a:cs typeface="Helvetica" charset="0"/>
                <a:sym typeface="Helvetica" charset="0"/>
              </a:defRPr>
            </a:lvl1pPr>
            <a:lvl2pPr marL="742950" indent="-285750" defTabSz="1295400">
              <a:defRPr sz="1200">
                <a:solidFill>
                  <a:srgbClr val="000000"/>
                </a:solidFill>
                <a:latin typeface="Helvetica" charset="0"/>
                <a:ea typeface="Helvetica" charset="0"/>
                <a:cs typeface="Helvetica" charset="0"/>
                <a:sym typeface="Helvetica" charset="0"/>
              </a:defRPr>
            </a:lvl2pPr>
            <a:lvl3pPr marL="1143000" indent="-228600" defTabSz="1295400">
              <a:defRPr sz="1200">
                <a:solidFill>
                  <a:srgbClr val="000000"/>
                </a:solidFill>
                <a:latin typeface="Helvetica" charset="0"/>
                <a:ea typeface="Helvetica" charset="0"/>
                <a:cs typeface="Helvetica" charset="0"/>
                <a:sym typeface="Helvetica" charset="0"/>
              </a:defRPr>
            </a:lvl3pPr>
            <a:lvl4pPr marL="1600200" indent="-228600" defTabSz="1295400">
              <a:defRPr sz="1200">
                <a:solidFill>
                  <a:srgbClr val="000000"/>
                </a:solidFill>
                <a:latin typeface="Helvetica" charset="0"/>
                <a:ea typeface="Helvetica" charset="0"/>
                <a:cs typeface="Helvetica" charset="0"/>
                <a:sym typeface="Helvetica" charset="0"/>
              </a:defRPr>
            </a:lvl4pPr>
            <a:lvl5pPr marL="2057400" indent="-228600" defTabSz="1295400">
              <a:defRPr sz="12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r>
              <a:rPr lang="en-US" altLang="en-US" sz="3200">
                <a:latin typeface="Calibri" charset="0"/>
                <a:ea typeface="Calibri" charset="0"/>
                <a:cs typeface="Calibri" charset="0"/>
                <a:sym typeface="Calibri" charset="0"/>
              </a:rPr>
              <a:t>Individually read Hattie’s Challenge of Goals Summary.</a:t>
            </a:r>
            <a:endParaRPr lang="en-US" altLang="en-US"/>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descr="978041569015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0700" y="-1588"/>
            <a:ext cx="7123113" cy="10188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0482" name="AutoShape 2"/>
          <p:cNvSpPr>
            <a:spLocks/>
          </p:cNvSpPr>
          <p:nvPr/>
        </p:nvSpPr>
        <p:spPr bwMode="auto">
          <a:xfrm>
            <a:off x="7150100" y="1981200"/>
            <a:ext cx="4737100" cy="6680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defTabSz="1295400">
              <a:defRPr sz="1200">
                <a:solidFill>
                  <a:srgbClr val="000000"/>
                </a:solidFill>
                <a:latin typeface="Helvetica" charset="0"/>
                <a:ea typeface="Helvetica" charset="0"/>
                <a:cs typeface="Helvetica" charset="0"/>
                <a:sym typeface="Helvetica" charset="0"/>
              </a:defRPr>
            </a:lvl1pPr>
            <a:lvl2pPr marL="742950" indent="-285750" defTabSz="1295400">
              <a:defRPr sz="1200">
                <a:solidFill>
                  <a:srgbClr val="000000"/>
                </a:solidFill>
                <a:latin typeface="Helvetica" charset="0"/>
                <a:ea typeface="Helvetica" charset="0"/>
                <a:cs typeface="Helvetica" charset="0"/>
                <a:sym typeface="Helvetica" charset="0"/>
              </a:defRPr>
            </a:lvl2pPr>
            <a:lvl3pPr marL="1143000" indent="-228600" defTabSz="1295400">
              <a:defRPr sz="1200">
                <a:solidFill>
                  <a:srgbClr val="000000"/>
                </a:solidFill>
                <a:latin typeface="Helvetica" charset="0"/>
                <a:ea typeface="Helvetica" charset="0"/>
                <a:cs typeface="Helvetica" charset="0"/>
                <a:sym typeface="Helvetica" charset="0"/>
              </a:defRPr>
            </a:lvl3pPr>
            <a:lvl4pPr marL="1600200" indent="-228600" defTabSz="1295400">
              <a:defRPr sz="1200">
                <a:solidFill>
                  <a:srgbClr val="000000"/>
                </a:solidFill>
                <a:latin typeface="Helvetica" charset="0"/>
                <a:ea typeface="Helvetica" charset="0"/>
                <a:cs typeface="Helvetica" charset="0"/>
                <a:sym typeface="Helvetica" charset="0"/>
              </a:defRPr>
            </a:lvl4pPr>
            <a:lvl5pPr marL="2057400" indent="-228600" defTabSz="1295400">
              <a:defRPr sz="12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r>
              <a:rPr lang="en-US" altLang="en-US" sz="3000">
                <a:latin typeface="Calibri" charset="0"/>
                <a:ea typeface="Calibri" charset="0"/>
                <a:cs typeface="Calibri" charset="0"/>
                <a:sym typeface="Calibri" charset="0"/>
              </a:rPr>
              <a:t>Individually reflect and then discuss:</a:t>
            </a:r>
          </a:p>
          <a:p>
            <a:pPr eaLnBrk="1">
              <a:buSzPct val="125000"/>
              <a:buFontTx/>
              <a:buChar char="•"/>
            </a:pPr>
            <a:r>
              <a:rPr lang="en-US" altLang="en-US" sz="3000">
                <a:latin typeface="Calibri" charset="0"/>
                <a:ea typeface="Calibri" charset="0"/>
                <a:cs typeface="Calibri" charset="0"/>
                <a:sym typeface="Calibri" charset="0"/>
              </a:rPr>
              <a:t>How can you develop relationships with students in your classes?</a:t>
            </a:r>
          </a:p>
          <a:p>
            <a:pPr eaLnBrk="1"/>
            <a:endParaRPr lang="en-US" altLang="en-US" sz="3000">
              <a:latin typeface="Calibri" charset="0"/>
              <a:ea typeface="Calibri" charset="0"/>
              <a:cs typeface="Calibri" charset="0"/>
              <a:sym typeface="Calibri" charset="0"/>
            </a:endParaRPr>
          </a:p>
          <a:p>
            <a:pPr eaLnBrk="1">
              <a:buSzPct val="125000"/>
              <a:buFontTx/>
              <a:buChar char="•"/>
            </a:pPr>
            <a:r>
              <a:rPr lang="en-US" altLang="en-US" sz="3000">
                <a:latin typeface="Calibri" charset="0"/>
                <a:ea typeface="Calibri" charset="0"/>
                <a:cs typeface="Calibri" charset="0"/>
                <a:sym typeface="Calibri" charset="0"/>
              </a:rPr>
              <a:t>How can principals and students develop relationships?</a:t>
            </a:r>
          </a:p>
          <a:p>
            <a:pPr eaLnBrk="1">
              <a:buSzPct val="125000"/>
              <a:buFontTx/>
              <a:buChar char="•"/>
            </a:pPr>
            <a:endParaRPr lang="en-US" altLang="en-US" sz="3000">
              <a:latin typeface="Calibri" charset="0"/>
              <a:ea typeface="Calibri" charset="0"/>
              <a:cs typeface="Calibri" charset="0"/>
              <a:sym typeface="Calibri" charset="0"/>
            </a:endParaRPr>
          </a:p>
          <a:p>
            <a:pPr eaLnBrk="1">
              <a:buSzPct val="125000"/>
              <a:buFontTx/>
              <a:buChar char="•"/>
            </a:pPr>
            <a:r>
              <a:rPr lang="en-US" altLang="en-US" sz="3000">
                <a:latin typeface="Calibri" charset="0"/>
                <a:ea typeface="Calibri" charset="0"/>
                <a:cs typeface="Calibri" charset="0"/>
                <a:sym typeface="Calibri" charset="0"/>
              </a:rPr>
              <a:t>What classroom and building strategies will help support stronger relationships?</a:t>
            </a:r>
            <a:endParaRPr lang="en-US" altLang="en-US"/>
          </a:p>
        </p:txBody>
      </p:sp>
      <p:sp>
        <p:nvSpPr>
          <p:cNvPr id="20483" name="AutoShape 3"/>
          <p:cNvSpPr>
            <a:spLocks/>
          </p:cNvSpPr>
          <p:nvPr/>
        </p:nvSpPr>
        <p:spPr bwMode="auto">
          <a:xfrm>
            <a:off x="7124700" y="228600"/>
            <a:ext cx="4191000" cy="1930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defTabSz="1295400">
              <a:defRPr sz="1200">
                <a:solidFill>
                  <a:srgbClr val="000000"/>
                </a:solidFill>
                <a:latin typeface="Helvetica" charset="0"/>
                <a:ea typeface="Helvetica" charset="0"/>
                <a:cs typeface="Helvetica" charset="0"/>
                <a:sym typeface="Helvetica" charset="0"/>
              </a:defRPr>
            </a:lvl1pPr>
            <a:lvl2pPr marL="742950" indent="-285750" defTabSz="1295400">
              <a:defRPr sz="1200">
                <a:solidFill>
                  <a:srgbClr val="000000"/>
                </a:solidFill>
                <a:latin typeface="Helvetica" charset="0"/>
                <a:ea typeface="Helvetica" charset="0"/>
                <a:cs typeface="Helvetica" charset="0"/>
                <a:sym typeface="Helvetica" charset="0"/>
              </a:defRPr>
            </a:lvl2pPr>
            <a:lvl3pPr marL="1143000" indent="-228600" defTabSz="1295400">
              <a:defRPr sz="1200">
                <a:solidFill>
                  <a:srgbClr val="000000"/>
                </a:solidFill>
                <a:latin typeface="Helvetica" charset="0"/>
                <a:ea typeface="Helvetica" charset="0"/>
                <a:cs typeface="Helvetica" charset="0"/>
                <a:sym typeface="Helvetica" charset="0"/>
              </a:defRPr>
            </a:lvl3pPr>
            <a:lvl4pPr marL="1600200" indent="-228600" defTabSz="1295400">
              <a:defRPr sz="1200">
                <a:solidFill>
                  <a:srgbClr val="000000"/>
                </a:solidFill>
                <a:latin typeface="Helvetica" charset="0"/>
                <a:ea typeface="Helvetica" charset="0"/>
                <a:cs typeface="Helvetica" charset="0"/>
                <a:sym typeface="Helvetica" charset="0"/>
              </a:defRPr>
            </a:lvl4pPr>
            <a:lvl5pPr marL="2057400" indent="-228600" defTabSz="1295400">
              <a:defRPr sz="12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r>
              <a:rPr lang="en-US" altLang="en-US" sz="3000">
                <a:latin typeface="Calibri" charset="0"/>
                <a:ea typeface="Calibri" charset="0"/>
                <a:cs typeface="Calibri" charset="0"/>
                <a:sym typeface="Calibri" charset="0"/>
              </a:rPr>
              <a:t>Individually read Hattie’s Teacher-Student Relationships summary.</a:t>
            </a:r>
            <a:endParaRPr lang="en-US" altLang="en-US"/>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p:txBody>
          <a:bodyPr/>
          <a:lstStyle/>
          <a:p>
            <a:pPr eaLnBrk="1"/>
            <a:endParaRPr lang="en-US" altLang="en-US"/>
          </a:p>
        </p:txBody>
      </p:sp>
      <p:pic>
        <p:nvPicPr>
          <p:cNvPr id="23554" name="Picture 2" descr="droppedImage.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39800" y="1016000"/>
            <a:ext cx="5321300" cy="2311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3555" name="Picture 3" descr="droppedImage.pd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83300" y="1955800"/>
            <a:ext cx="4203700" cy="1346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3556" name="AutoShape 4"/>
          <p:cNvSpPr>
            <a:spLocks/>
          </p:cNvSpPr>
          <p:nvPr/>
        </p:nvSpPr>
        <p:spPr bwMode="auto">
          <a:xfrm>
            <a:off x="447675" y="3873500"/>
            <a:ext cx="12115800" cy="477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39688" defTabSz="927100">
              <a:defRPr sz="1200">
                <a:solidFill>
                  <a:srgbClr val="000000"/>
                </a:solidFill>
                <a:latin typeface="Helvetica" charset="0"/>
                <a:ea typeface="Helvetica" charset="0"/>
                <a:cs typeface="Helvetica" charset="0"/>
                <a:sym typeface="Helvetica" charset="0"/>
              </a:defRPr>
            </a:lvl1pPr>
            <a:lvl2pPr marL="742950" indent="-285750" defTabSz="927100">
              <a:defRPr sz="1200">
                <a:solidFill>
                  <a:srgbClr val="000000"/>
                </a:solidFill>
                <a:latin typeface="Helvetica" charset="0"/>
                <a:ea typeface="Helvetica" charset="0"/>
                <a:cs typeface="Helvetica" charset="0"/>
                <a:sym typeface="Helvetica" charset="0"/>
              </a:defRPr>
            </a:lvl2pPr>
            <a:lvl3pPr marL="1143000" indent="-228600" defTabSz="927100">
              <a:defRPr sz="1200">
                <a:solidFill>
                  <a:srgbClr val="000000"/>
                </a:solidFill>
                <a:latin typeface="Helvetica" charset="0"/>
                <a:ea typeface="Helvetica" charset="0"/>
                <a:cs typeface="Helvetica" charset="0"/>
                <a:sym typeface="Helvetica" charset="0"/>
              </a:defRPr>
            </a:lvl3pPr>
            <a:lvl4pPr marL="1600200" indent="-228600" defTabSz="927100">
              <a:defRPr sz="1200">
                <a:solidFill>
                  <a:srgbClr val="000000"/>
                </a:solidFill>
                <a:latin typeface="Helvetica" charset="0"/>
                <a:ea typeface="Helvetica" charset="0"/>
                <a:cs typeface="Helvetica" charset="0"/>
                <a:sym typeface="Helvetica" charset="0"/>
              </a:defRPr>
            </a:lvl4pPr>
            <a:lvl5pPr marL="2057400" indent="-228600" defTabSz="927100">
              <a:defRPr sz="1200">
                <a:solidFill>
                  <a:srgbClr val="000000"/>
                </a:solidFill>
                <a:latin typeface="Helvetica" charset="0"/>
                <a:ea typeface="Helvetica" charset="0"/>
                <a:cs typeface="Helvetica" charset="0"/>
                <a:sym typeface="Helvetica" charset="0"/>
              </a:defRPr>
            </a:lvl5pPr>
            <a:lvl6pPr marL="2514600" indent="-228600" defTabSz="9271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9271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9271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9271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buSzPct val="100000"/>
              <a:buFontTx/>
              <a:buChar char="•"/>
            </a:pPr>
            <a:r>
              <a:rPr lang="en-US" altLang="en-US" sz="3800">
                <a:latin typeface="Calibri" charset="0"/>
                <a:ea typeface="Calibri" charset="0"/>
                <a:cs typeface="Calibri" charset="0"/>
                <a:sym typeface="Calibri" charset="0"/>
              </a:rPr>
              <a:t>What is different about feedback that is </a:t>
            </a:r>
            <a:r>
              <a:rPr lang="en-US" altLang="en-US" sz="3800" u="sng">
                <a:latin typeface="Calibri" charset="0"/>
                <a:ea typeface="Calibri" charset="0"/>
                <a:cs typeface="Calibri" charset="0"/>
                <a:sym typeface="Calibri" charset="0"/>
              </a:rPr>
              <a:t>descriptive</a:t>
            </a:r>
            <a:r>
              <a:rPr lang="en-US" altLang="en-US" sz="3800">
                <a:latin typeface="Calibri" charset="0"/>
                <a:ea typeface="Calibri" charset="0"/>
                <a:cs typeface="Calibri" charset="0"/>
                <a:sym typeface="Calibri" charset="0"/>
              </a:rPr>
              <a:t> versus feedback that is based on </a:t>
            </a:r>
            <a:r>
              <a:rPr lang="en-US" altLang="en-US" sz="3800" u="sng">
                <a:latin typeface="Calibri" charset="0"/>
                <a:ea typeface="Calibri" charset="0"/>
                <a:cs typeface="Calibri" charset="0"/>
                <a:sym typeface="Calibri" charset="0"/>
              </a:rPr>
              <a:t>perceptions</a:t>
            </a:r>
            <a:r>
              <a:rPr lang="en-US" altLang="en-US" sz="3800">
                <a:latin typeface="Calibri" charset="0"/>
                <a:ea typeface="Calibri" charset="0"/>
                <a:cs typeface="Calibri" charset="0"/>
                <a:sym typeface="Calibri" charset="0"/>
              </a:rPr>
              <a:t> or </a:t>
            </a:r>
            <a:r>
              <a:rPr lang="en-US" altLang="en-US" sz="3800" u="sng">
                <a:latin typeface="Calibri" charset="0"/>
                <a:ea typeface="Calibri" charset="0"/>
                <a:cs typeface="Calibri" charset="0"/>
                <a:sym typeface="Calibri" charset="0"/>
              </a:rPr>
              <a:t>conclusions.</a:t>
            </a:r>
            <a:r>
              <a:rPr lang="en-US" altLang="en-US" sz="3800">
                <a:latin typeface="Calibri" charset="0"/>
                <a:ea typeface="Calibri" charset="0"/>
                <a:cs typeface="Calibri" charset="0"/>
                <a:sym typeface="Calibri" charset="0"/>
              </a:rPr>
              <a:t>  </a:t>
            </a:r>
            <a:endParaRPr lang="en-US" altLang="en-US" sz="3800" u="sng">
              <a:latin typeface="Calibri" charset="0"/>
              <a:ea typeface="Calibri" charset="0"/>
              <a:cs typeface="Calibri" charset="0"/>
              <a:sym typeface="Calibri" charset="0"/>
            </a:endParaRPr>
          </a:p>
          <a:p>
            <a:pPr eaLnBrk="1">
              <a:buSzPct val="100000"/>
              <a:buFontTx/>
              <a:buChar char="•"/>
            </a:pPr>
            <a:r>
              <a:rPr lang="en-US" altLang="en-US" sz="3800">
                <a:latin typeface="Calibri" charset="0"/>
                <a:ea typeface="Calibri" charset="0"/>
                <a:cs typeface="Calibri" charset="0"/>
                <a:sym typeface="Calibri" charset="0"/>
              </a:rPr>
              <a:t>How are teacher-driven observation protocols similar to and different from how you have been observed previously?</a:t>
            </a:r>
          </a:p>
          <a:p>
            <a:pPr eaLnBrk="1">
              <a:buSzPct val="100000"/>
              <a:buFontTx/>
              <a:buChar char="•"/>
            </a:pPr>
            <a:r>
              <a:rPr lang="en-US" altLang="en-US" sz="3800">
                <a:latin typeface="Calibri" charset="0"/>
                <a:ea typeface="Calibri" charset="0"/>
                <a:cs typeface="Calibri" charset="0"/>
                <a:sym typeface="Calibri" charset="0"/>
              </a:rPr>
              <a:t>What questions do you have about using the protocol as an observer and as a teacher being observed?</a:t>
            </a:r>
            <a:endParaRPr lang="en-US" altLang="en-US"/>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AutoShape 2"/>
          <p:cNvSpPr>
            <a:spLocks/>
          </p:cNvSpPr>
          <p:nvPr/>
        </p:nvSpPr>
        <p:spPr bwMode="auto">
          <a:xfrm>
            <a:off x="12049125" y="9236075"/>
            <a:ext cx="312738" cy="31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defTabSz="584200">
              <a:defRPr sz="1200">
                <a:solidFill>
                  <a:srgbClr val="000000"/>
                </a:solidFill>
                <a:latin typeface="Helvetica" charset="0"/>
                <a:ea typeface="Helvetica" charset="0"/>
                <a:cs typeface="Helvetica" charset="0"/>
                <a:sym typeface="Helvetica" charset="0"/>
              </a:defRPr>
            </a:lvl1pPr>
            <a:lvl2pPr marL="742950" indent="-285750" defTabSz="584200">
              <a:defRPr sz="1200">
                <a:solidFill>
                  <a:srgbClr val="000000"/>
                </a:solidFill>
                <a:latin typeface="Helvetica" charset="0"/>
                <a:ea typeface="Helvetica" charset="0"/>
                <a:cs typeface="Helvetica" charset="0"/>
                <a:sym typeface="Helvetica" charset="0"/>
              </a:defRPr>
            </a:lvl2pPr>
            <a:lvl3pPr marL="1143000" indent="-228600" defTabSz="584200">
              <a:defRPr sz="1200">
                <a:solidFill>
                  <a:srgbClr val="000000"/>
                </a:solidFill>
                <a:latin typeface="Helvetica" charset="0"/>
                <a:ea typeface="Helvetica" charset="0"/>
                <a:cs typeface="Helvetica" charset="0"/>
                <a:sym typeface="Helvetica" charset="0"/>
              </a:defRPr>
            </a:lvl3pPr>
            <a:lvl4pPr marL="1600200" indent="-228600" defTabSz="584200">
              <a:defRPr sz="1200">
                <a:solidFill>
                  <a:srgbClr val="000000"/>
                </a:solidFill>
                <a:latin typeface="Helvetica" charset="0"/>
                <a:ea typeface="Helvetica" charset="0"/>
                <a:cs typeface="Helvetica" charset="0"/>
                <a:sym typeface="Helvetica" charset="0"/>
              </a:defRPr>
            </a:lvl4pPr>
            <a:lvl5pPr marL="2057400" indent="-228600" defTabSz="584200">
              <a:defRPr sz="1200">
                <a:solidFill>
                  <a:srgbClr val="000000"/>
                </a:solidFill>
                <a:latin typeface="Helvetica" charset="0"/>
                <a:ea typeface="Helvetica" charset="0"/>
                <a:cs typeface="Helvetica" charset="0"/>
                <a:sym typeface="Helvetica" charset="0"/>
              </a:defRPr>
            </a:lvl5pPr>
            <a:lvl6pPr marL="25146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584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fld id="{9E207010-8183-0949-A892-661CC1491218}" type="slidenum">
              <a:rPr lang="en-US" altLang="en-US" sz="1400">
                <a:solidFill>
                  <a:srgbClr val="999999"/>
                </a:solidFill>
                <a:latin typeface="Calibri" charset="0"/>
                <a:ea typeface="Calibri" charset="0"/>
                <a:cs typeface="Calibri" charset="0"/>
                <a:sym typeface="Calibri" charset="0"/>
              </a:rPr>
              <a:pPr algn="ctr" eaLnBrk="1"/>
              <a:t>9</a:t>
            </a:fld>
            <a:endParaRPr lang="en-US" altLang="en-US"/>
          </a:p>
        </p:txBody>
      </p:sp>
      <p:sp>
        <p:nvSpPr>
          <p:cNvPr id="28675" name="AutoShape 3"/>
          <p:cNvSpPr>
            <a:spLocks/>
          </p:cNvSpPr>
          <p:nvPr/>
        </p:nvSpPr>
        <p:spPr bwMode="auto">
          <a:xfrm>
            <a:off x="271463" y="5486400"/>
            <a:ext cx="12090400" cy="167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eaLnBrk="1">
              <a:defRPr/>
            </a:pPr>
            <a:r>
              <a:rPr lang="en-US" altLang="en-US" sz="3600" dirty="0">
                <a:latin typeface="Calibri" charset="0"/>
                <a:ea typeface="Calibri" charset="0"/>
                <a:cs typeface="Calibri" charset="0"/>
                <a:sym typeface="Calibri" charset="0"/>
              </a:rPr>
              <a:t>I can identify a problem of practice and, together with my PLC colleagues, plan for the collection and interpretation of evidence that will move my practice forward.</a:t>
            </a:r>
          </a:p>
        </p:txBody>
      </p:sp>
      <p:pic>
        <p:nvPicPr>
          <p:cNvPr id="2150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1463" y="304800"/>
            <a:ext cx="7043737" cy="468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
          <p:cNvSpPr txBox="1">
            <a:spLocks noChangeArrowheads="1"/>
          </p:cNvSpPr>
          <p:nvPr/>
        </p:nvSpPr>
        <p:spPr bwMode="auto">
          <a:xfrm>
            <a:off x="7569200" y="304800"/>
            <a:ext cx="5257800" cy="396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38100" tIns="38100" rIns="38100" bIns="38100"/>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r>
              <a:rPr lang="en-US" altLang="en-US" sz="4800">
                <a:latin typeface="Calibri" charset="0"/>
                <a:ea typeface="Calibri" charset="0"/>
                <a:cs typeface="Calibri" charset="0"/>
                <a:sym typeface="Calibri" charset="0"/>
              </a:rPr>
              <a:t>How can I engage in a cycle of inquiry with my colleagues to improve my practice?</a:t>
            </a:r>
            <a:endParaRPr lang="en-US" altLang="en-US" sz="4800"/>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TotalTime>
  <Words>1042</Words>
  <Application>Microsoft Macintosh PowerPoint</Application>
  <PresentationFormat>Custom</PresentationFormat>
  <Paragraphs>112</Paragraphs>
  <Slides>10</Slides>
  <Notes>10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10</vt:i4>
      </vt:variant>
    </vt:vector>
  </HeadingPairs>
  <TitlesOfParts>
    <vt:vector size="19" baseType="lpstr">
      <vt:lpstr>Helvetica</vt:lpstr>
      <vt:lpstr>Arial</vt:lpstr>
      <vt:lpstr>Calibri</vt:lpstr>
      <vt:lpstr>Lucida Grande</vt:lpstr>
      <vt:lpstr>Symbol</vt:lpstr>
      <vt:lpstr>Times Roman</vt:lpstr>
      <vt:lpstr>Office Theme</vt:lpstr>
      <vt:lpstr>Office Theme</vt:lpstr>
      <vt:lpstr>Office Theme</vt:lpstr>
      <vt:lpstr>PowerPoint Presentation</vt:lpstr>
      <vt:lpstr>HOW  IT’S BEING DONE:  Urgent Lessons from Unexpected Schools Karin Chenoweth Education Trust (www.edtrust.org)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PLC Planning Time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5</cp:revision>
  <dcterms:modified xsi:type="dcterms:W3CDTF">2016-01-25T02:53:29Z</dcterms:modified>
</cp:coreProperties>
</file>